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22"/>
  </p:notesMasterIdLst>
  <p:sldIdLst>
    <p:sldId id="258" r:id="rId3"/>
    <p:sldId id="360" r:id="rId4"/>
    <p:sldId id="259" r:id="rId5"/>
    <p:sldId id="260" r:id="rId6"/>
    <p:sldId id="299" r:id="rId7"/>
    <p:sldId id="361" r:id="rId8"/>
    <p:sldId id="274" r:id="rId9"/>
    <p:sldId id="344" r:id="rId10"/>
    <p:sldId id="348" r:id="rId11"/>
    <p:sldId id="350" r:id="rId12"/>
    <p:sldId id="351" r:id="rId13"/>
    <p:sldId id="349" r:id="rId14"/>
    <p:sldId id="356" r:id="rId15"/>
    <p:sldId id="358" r:id="rId16"/>
    <p:sldId id="341" r:id="rId17"/>
    <p:sldId id="362" r:id="rId18"/>
    <p:sldId id="353" r:id="rId19"/>
    <p:sldId id="357" r:id="rId20"/>
    <p:sldId id="319" r:id="rId21"/>
  </p:sldIdLst>
  <p:sldSz cx="9144000" cy="6858000" type="screen4x3"/>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906" autoAdjust="0"/>
    <p:restoredTop sz="94660"/>
  </p:normalViewPr>
  <p:slideViewPr>
    <p:cSldViewPr snapToGrid="0">
      <p:cViewPr varScale="1">
        <p:scale>
          <a:sx n="70" d="100"/>
          <a:sy n="70" d="100"/>
        </p:scale>
        <p:origin x="1044"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1E5079FC-B7E0-4FB0-A7A5-7033001770E6}" type="datetimeFigureOut">
              <a:rPr lang="en-US" smtClean="0"/>
              <a:t>2/5/2020</a:t>
            </a:fld>
            <a:endParaRPr lang="en-US"/>
          </a:p>
        </p:txBody>
      </p:sp>
      <p:sp>
        <p:nvSpPr>
          <p:cNvPr id="4" name="Slide Image Placeholder 3"/>
          <p:cNvSpPr>
            <a:spLocks noGrp="1" noRot="1" noChangeAspect="1"/>
          </p:cNvSpPr>
          <p:nvPr>
            <p:ph type="sldImg" idx="2"/>
          </p:nvPr>
        </p:nvSpPr>
        <p:spPr>
          <a:xfrm>
            <a:off x="1431925" y="1143000"/>
            <a:ext cx="41163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85216356-D6CA-4F3D-ABBC-8AEBD66DDAE3}" type="slidenum">
              <a:rPr lang="en-US" smtClean="0"/>
              <a:t>‹#›</a:t>
            </a:fld>
            <a:endParaRPr lang="en-US"/>
          </a:p>
        </p:txBody>
      </p:sp>
    </p:spTree>
    <p:extLst>
      <p:ext uri="{BB962C8B-B14F-4D97-AF65-F5344CB8AC3E}">
        <p14:creationId xmlns:p14="http://schemas.microsoft.com/office/powerpoint/2010/main" val="281267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41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50888" indent="-288925" defTabSz="936625">
              <a:spcBef>
                <a:spcPct val="30000"/>
              </a:spcBef>
              <a:defRPr sz="1200">
                <a:solidFill>
                  <a:schemeClr val="tx1"/>
                </a:solidFill>
                <a:latin typeface="Arial" panose="020B0604020202020204" pitchFamily="34" charset="0"/>
              </a:defRPr>
            </a:lvl2pPr>
            <a:lvl3pPr marL="1155700" indent="-230188" defTabSz="936625">
              <a:spcBef>
                <a:spcPct val="30000"/>
              </a:spcBef>
              <a:defRPr sz="1200">
                <a:solidFill>
                  <a:schemeClr val="tx1"/>
                </a:solidFill>
                <a:latin typeface="Arial" panose="020B0604020202020204" pitchFamily="34" charset="0"/>
              </a:defRPr>
            </a:lvl3pPr>
            <a:lvl4pPr marL="1617663" indent="-230188" defTabSz="936625">
              <a:spcBef>
                <a:spcPct val="30000"/>
              </a:spcBef>
              <a:defRPr sz="1200">
                <a:solidFill>
                  <a:schemeClr val="tx1"/>
                </a:solidFill>
                <a:latin typeface="Arial" panose="020B0604020202020204" pitchFamily="34" charset="0"/>
              </a:defRPr>
            </a:lvl4pPr>
            <a:lvl5pPr marL="2079625" indent="-230188" defTabSz="936625">
              <a:spcBef>
                <a:spcPct val="30000"/>
              </a:spcBef>
              <a:defRPr sz="1200">
                <a:solidFill>
                  <a:schemeClr val="tx1"/>
                </a:solidFill>
                <a:latin typeface="Arial" panose="020B0604020202020204" pitchFamily="34" charset="0"/>
              </a:defRPr>
            </a:lvl5pPr>
            <a:lvl6pPr marL="2536825" indent="-230188" defTabSz="93662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3662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3662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73E5C6-2B79-4071-BAD7-2FEB03650E75}" type="slidenum">
              <a:rPr lang="en-US" altLang="en-US" smtClean="0"/>
              <a:pPr>
                <a:spcBef>
                  <a:spcPct val="0"/>
                </a:spcBef>
              </a:pPr>
              <a:t>2</a:t>
            </a:fld>
            <a:endParaRPr lang="en-US" altLang="en-US" smtClean="0"/>
          </a:p>
        </p:txBody>
      </p:sp>
      <p:sp>
        <p:nvSpPr>
          <p:cNvPr id="16387" name="Rectangle 2"/>
          <p:cNvSpPr>
            <a:spLocks noGrp="1" noRot="1" noChangeAspect="1" noChangeArrowheads="1" noTextEdit="1"/>
          </p:cNvSpPr>
          <p:nvPr>
            <p:ph type="sldImg"/>
          </p:nvPr>
        </p:nvSpPr>
        <p:spPr>
          <a:xfrm>
            <a:off x="1397000" y="1154113"/>
            <a:ext cx="4156075" cy="311785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1492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kumimoji="1" lang="en-US" sz="1800" b="1" dirty="0"/>
              <a:t>Basic requirements</a:t>
            </a:r>
            <a:endParaRPr lang="en-US" sz="1800" dirty="0"/>
          </a:p>
          <a:p>
            <a:pPr rtl="0" eaLnBrk="1" fontAlgn="ctr" latinLnBrk="0" hangingPunct="1"/>
            <a:r>
              <a:rPr kumimoji="1" lang="en-US" sz="1800" b="1" dirty="0"/>
              <a:t>Work environment with open-mindedness and free expression</a:t>
            </a:r>
            <a:endParaRPr lang="en-US" sz="1800" dirty="0"/>
          </a:p>
          <a:p>
            <a:pPr rtl="0" eaLnBrk="1" fontAlgn="ctr" latinLnBrk="0" hangingPunct="1"/>
            <a:r>
              <a:rPr kumimoji="1" lang="en-US" sz="1800" b="1" dirty="0"/>
              <a:t>Work with job satisfaction </a:t>
            </a:r>
            <a:endParaRPr lang="en-US" sz="1800" dirty="0"/>
          </a:p>
          <a:p>
            <a:pPr rtl="0" eaLnBrk="1" fontAlgn="ctr" latinLnBrk="0" hangingPunct="1"/>
            <a:r>
              <a:rPr kumimoji="1" lang="en-US" sz="1800" b="1" dirty="0"/>
              <a:t>Environment that recognizes effort and performance</a:t>
            </a:r>
            <a:endParaRPr lang="en-US" sz="1800" dirty="0"/>
          </a:p>
          <a:p>
            <a:pPr rtl="0" eaLnBrk="1" fontAlgn="ctr" latinLnBrk="0" hangingPunct="1"/>
            <a:r>
              <a:rPr kumimoji="1" lang="en-US" sz="1800" b="1" dirty="0"/>
              <a:t>Pride in being a Honda associate</a:t>
            </a:r>
            <a:endParaRPr lang="en-US" sz="1800" dirty="0"/>
          </a:p>
          <a:p>
            <a:pPr rtl="0" eaLnBrk="1" fontAlgn="ctr" latinLnBrk="0" hangingPunct="1"/>
            <a:r>
              <a:rPr kumimoji="1" lang="en-US" sz="1800" b="1" dirty="0"/>
              <a:t>Confidence in management</a:t>
            </a:r>
            <a:endParaRPr lang="en-US" sz="1800" dirty="0"/>
          </a:p>
          <a:p>
            <a:endParaRPr lang="en-US" dirty="0"/>
          </a:p>
        </p:txBody>
      </p:sp>
      <p:sp>
        <p:nvSpPr>
          <p:cNvPr id="4" name="Slide Number Placeholder 3"/>
          <p:cNvSpPr>
            <a:spLocks noGrp="1"/>
          </p:cNvSpPr>
          <p:nvPr>
            <p:ph type="sldNum" sz="quarter" idx="10"/>
          </p:nvPr>
        </p:nvSpPr>
        <p:spPr/>
        <p:txBody>
          <a:bodyPr/>
          <a:lstStyle/>
          <a:p>
            <a:pPr marL="0" marR="0" lvl="0" indent="0" algn="r" defTabSz="680176" rtl="0" eaLnBrk="1" fontAlgn="auto" latinLnBrk="0" hangingPunct="1">
              <a:lnSpc>
                <a:spcPct val="100000"/>
              </a:lnSpc>
              <a:spcBef>
                <a:spcPts val="0"/>
              </a:spcBef>
              <a:spcAft>
                <a:spcPts val="0"/>
              </a:spcAft>
              <a:buClrTx/>
              <a:buSzTx/>
              <a:buFontTx/>
              <a:buNone/>
              <a:tabLst/>
              <a:defRPr/>
            </a:pPr>
            <a:fld id="{1663DD38-0F83-4549-B180-5BB5ECE86D7E}"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0176"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14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50888" indent="-288925" defTabSz="936625">
              <a:spcBef>
                <a:spcPct val="30000"/>
              </a:spcBef>
              <a:defRPr sz="1200">
                <a:solidFill>
                  <a:schemeClr val="tx1"/>
                </a:solidFill>
                <a:latin typeface="Arial" panose="020B0604020202020204" pitchFamily="34" charset="0"/>
              </a:defRPr>
            </a:lvl2pPr>
            <a:lvl3pPr marL="1155700" indent="-230188" defTabSz="936625">
              <a:spcBef>
                <a:spcPct val="30000"/>
              </a:spcBef>
              <a:defRPr sz="1200">
                <a:solidFill>
                  <a:schemeClr val="tx1"/>
                </a:solidFill>
                <a:latin typeface="Arial" panose="020B0604020202020204" pitchFamily="34" charset="0"/>
              </a:defRPr>
            </a:lvl3pPr>
            <a:lvl4pPr marL="1617663" indent="-230188" defTabSz="936625">
              <a:spcBef>
                <a:spcPct val="30000"/>
              </a:spcBef>
              <a:defRPr sz="1200">
                <a:solidFill>
                  <a:schemeClr val="tx1"/>
                </a:solidFill>
                <a:latin typeface="Arial" panose="020B0604020202020204" pitchFamily="34" charset="0"/>
              </a:defRPr>
            </a:lvl4pPr>
            <a:lvl5pPr marL="2079625" indent="-230188" defTabSz="936625">
              <a:spcBef>
                <a:spcPct val="30000"/>
              </a:spcBef>
              <a:defRPr sz="1200">
                <a:solidFill>
                  <a:schemeClr val="tx1"/>
                </a:solidFill>
                <a:latin typeface="Arial" panose="020B0604020202020204" pitchFamily="34" charset="0"/>
              </a:defRPr>
            </a:lvl5pPr>
            <a:lvl6pPr marL="2536825" indent="-230188" defTabSz="93662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3662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3662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73E5C6-2B79-4071-BAD7-2FEB03650E75}" type="slidenum">
              <a:rPr lang="en-US" altLang="en-US" smtClean="0"/>
              <a:pPr>
                <a:spcBef>
                  <a:spcPct val="0"/>
                </a:spcBef>
              </a:pPr>
              <a:t>6</a:t>
            </a:fld>
            <a:endParaRPr lang="en-US" altLang="en-US" smtClean="0"/>
          </a:p>
        </p:txBody>
      </p:sp>
      <p:sp>
        <p:nvSpPr>
          <p:cNvPr id="16387" name="Rectangle 2"/>
          <p:cNvSpPr>
            <a:spLocks noGrp="1" noRot="1" noChangeAspect="1" noChangeArrowheads="1" noTextEdit="1"/>
          </p:cNvSpPr>
          <p:nvPr>
            <p:ph type="sldImg"/>
          </p:nvPr>
        </p:nvSpPr>
        <p:spPr>
          <a:xfrm>
            <a:off x="1397000" y="1154113"/>
            <a:ext cx="4156075" cy="311785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9330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50888" indent="-288925" defTabSz="936625">
              <a:spcBef>
                <a:spcPct val="30000"/>
              </a:spcBef>
              <a:defRPr sz="1200">
                <a:solidFill>
                  <a:schemeClr val="tx1"/>
                </a:solidFill>
                <a:latin typeface="Arial" panose="020B0604020202020204" pitchFamily="34" charset="0"/>
              </a:defRPr>
            </a:lvl2pPr>
            <a:lvl3pPr marL="1155700" indent="-230188" defTabSz="936625">
              <a:spcBef>
                <a:spcPct val="30000"/>
              </a:spcBef>
              <a:defRPr sz="1200">
                <a:solidFill>
                  <a:schemeClr val="tx1"/>
                </a:solidFill>
                <a:latin typeface="Arial" panose="020B0604020202020204" pitchFamily="34" charset="0"/>
              </a:defRPr>
            </a:lvl3pPr>
            <a:lvl4pPr marL="1617663" indent="-230188" defTabSz="936625">
              <a:spcBef>
                <a:spcPct val="30000"/>
              </a:spcBef>
              <a:defRPr sz="1200">
                <a:solidFill>
                  <a:schemeClr val="tx1"/>
                </a:solidFill>
                <a:latin typeface="Arial" panose="020B0604020202020204" pitchFamily="34" charset="0"/>
              </a:defRPr>
            </a:lvl4pPr>
            <a:lvl5pPr marL="2079625" indent="-230188" defTabSz="936625">
              <a:spcBef>
                <a:spcPct val="30000"/>
              </a:spcBef>
              <a:defRPr sz="1200">
                <a:solidFill>
                  <a:schemeClr val="tx1"/>
                </a:solidFill>
                <a:latin typeface="Arial" panose="020B0604020202020204" pitchFamily="34" charset="0"/>
              </a:defRPr>
            </a:lvl5pPr>
            <a:lvl6pPr marL="2536825" indent="-230188" defTabSz="93662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3662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3662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73E5C6-2B79-4071-BAD7-2FEB03650E75}" type="slidenum">
              <a:rPr lang="en-US" altLang="en-US" smtClean="0"/>
              <a:pPr>
                <a:spcBef>
                  <a:spcPct val="0"/>
                </a:spcBef>
              </a:pPr>
              <a:t>16</a:t>
            </a:fld>
            <a:endParaRPr lang="en-US" altLang="en-US" smtClean="0"/>
          </a:p>
        </p:txBody>
      </p:sp>
      <p:sp>
        <p:nvSpPr>
          <p:cNvPr id="16387" name="Rectangle 2"/>
          <p:cNvSpPr>
            <a:spLocks noGrp="1" noRot="1" noChangeAspect="1" noChangeArrowheads="1" noTextEdit="1"/>
          </p:cNvSpPr>
          <p:nvPr>
            <p:ph type="sldImg"/>
          </p:nvPr>
        </p:nvSpPr>
        <p:spPr>
          <a:xfrm>
            <a:off x="1397000" y="1154113"/>
            <a:ext cx="4156075" cy="311785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0070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0467" rtl="0" eaLnBrk="1" fontAlgn="base" latinLnBrk="0" hangingPunct="1">
              <a:lnSpc>
                <a:spcPct val="100000"/>
              </a:lnSpc>
              <a:spcBef>
                <a:spcPct val="0"/>
              </a:spcBef>
              <a:spcAft>
                <a:spcPct val="0"/>
              </a:spcAft>
              <a:buClrTx/>
              <a:buSzTx/>
              <a:buFontTx/>
              <a:buNone/>
              <a:tabLst/>
              <a:defRPr/>
            </a:pPr>
            <a:fld id="{2F334CA9-AB3D-44D8-872A-5FB05686A8F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0467"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972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50888" indent="-288925" defTabSz="936625">
              <a:spcBef>
                <a:spcPct val="30000"/>
              </a:spcBef>
              <a:defRPr sz="1200">
                <a:solidFill>
                  <a:schemeClr val="tx1"/>
                </a:solidFill>
                <a:latin typeface="Arial" panose="020B0604020202020204" pitchFamily="34" charset="0"/>
              </a:defRPr>
            </a:lvl2pPr>
            <a:lvl3pPr marL="1155700" indent="-230188" defTabSz="936625">
              <a:spcBef>
                <a:spcPct val="30000"/>
              </a:spcBef>
              <a:defRPr sz="1200">
                <a:solidFill>
                  <a:schemeClr val="tx1"/>
                </a:solidFill>
                <a:latin typeface="Arial" panose="020B0604020202020204" pitchFamily="34" charset="0"/>
              </a:defRPr>
            </a:lvl3pPr>
            <a:lvl4pPr marL="1617663" indent="-230188" defTabSz="936625">
              <a:spcBef>
                <a:spcPct val="30000"/>
              </a:spcBef>
              <a:defRPr sz="1200">
                <a:solidFill>
                  <a:schemeClr val="tx1"/>
                </a:solidFill>
                <a:latin typeface="Arial" panose="020B0604020202020204" pitchFamily="34" charset="0"/>
              </a:defRPr>
            </a:lvl4pPr>
            <a:lvl5pPr marL="2079625" indent="-230188" defTabSz="936625">
              <a:spcBef>
                <a:spcPct val="30000"/>
              </a:spcBef>
              <a:defRPr sz="1200">
                <a:solidFill>
                  <a:schemeClr val="tx1"/>
                </a:solidFill>
                <a:latin typeface="Arial" panose="020B0604020202020204" pitchFamily="34" charset="0"/>
              </a:defRPr>
            </a:lvl5pPr>
            <a:lvl6pPr marL="2536825" indent="-230188" defTabSz="936625"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36625"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36625"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73E5C6-2B79-4071-BAD7-2FEB03650E75}" type="slidenum">
              <a:rPr lang="en-US" altLang="en-US" smtClean="0"/>
              <a:pPr>
                <a:spcBef>
                  <a:spcPct val="0"/>
                </a:spcBef>
              </a:pPr>
              <a:t>18</a:t>
            </a:fld>
            <a:endParaRPr lang="en-US" altLang="en-US" smtClean="0"/>
          </a:p>
        </p:txBody>
      </p:sp>
      <p:sp>
        <p:nvSpPr>
          <p:cNvPr id="16387" name="Rectangle 2"/>
          <p:cNvSpPr>
            <a:spLocks noGrp="1" noRot="1" noChangeAspect="1" noChangeArrowheads="1" noTextEdit="1"/>
          </p:cNvSpPr>
          <p:nvPr>
            <p:ph type="sldImg"/>
          </p:nvPr>
        </p:nvSpPr>
        <p:spPr>
          <a:xfrm>
            <a:off x="1397000" y="1154113"/>
            <a:ext cx="4156075" cy="311785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0525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967847-445D-45AD-8830-58ABF79B088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C043-0A7B-4866-AA1B-900A8E718807}" type="slidenum">
              <a:rPr lang="en-US" smtClean="0"/>
              <a:t>‹#›</a:t>
            </a:fld>
            <a:endParaRPr lang="en-US"/>
          </a:p>
        </p:txBody>
      </p:sp>
    </p:spTree>
    <p:extLst>
      <p:ext uri="{BB962C8B-B14F-4D97-AF65-F5344CB8AC3E}">
        <p14:creationId xmlns:p14="http://schemas.microsoft.com/office/powerpoint/2010/main" val="232731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967847-445D-45AD-8830-58ABF79B088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C043-0A7B-4866-AA1B-900A8E718807}" type="slidenum">
              <a:rPr lang="en-US" smtClean="0"/>
              <a:t>‹#›</a:t>
            </a:fld>
            <a:endParaRPr lang="en-US"/>
          </a:p>
        </p:txBody>
      </p:sp>
    </p:spTree>
    <p:extLst>
      <p:ext uri="{BB962C8B-B14F-4D97-AF65-F5344CB8AC3E}">
        <p14:creationId xmlns:p14="http://schemas.microsoft.com/office/powerpoint/2010/main" val="23476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967847-445D-45AD-8830-58ABF79B088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C043-0A7B-4866-AA1B-900A8E718807}" type="slidenum">
              <a:rPr lang="en-US" smtClean="0"/>
              <a:t>‹#›</a:t>
            </a:fld>
            <a:endParaRPr lang="en-US"/>
          </a:p>
        </p:txBody>
      </p:sp>
    </p:spTree>
    <p:extLst>
      <p:ext uri="{BB962C8B-B14F-4D97-AF65-F5344CB8AC3E}">
        <p14:creationId xmlns:p14="http://schemas.microsoft.com/office/powerpoint/2010/main" val="389421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256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6D839-6F8A-4E11-B259-FE13ADAEE6FB}" type="slidenum">
              <a:rPr lang="en-US"/>
              <a:pPr>
                <a:defRPr/>
              </a:pPr>
              <a:t>‹#›</a:t>
            </a:fld>
            <a:endParaRPr lang="en-US" dirty="0"/>
          </a:p>
        </p:txBody>
      </p:sp>
    </p:spTree>
    <p:extLst>
      <p:ext uri="{BB962C8B-B14F-4D97-AF65-F5344CB8AC3E}">
        <p14:creationId xmlns:p14="http://schemas.microsoft.com/office/powerpoint/2010/main" val="396411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D5FCD-9A8E-468C-9566-0768755F1806}" type="slidenum">
              <a:rPr lang="en-US"/>
              <a:pPr>
                <a:defRPr/>
              </a:pPr>
              <a:t>‹#›</a:t>
            </a:fld>
            <a:endParaRPr lang="en-US" dirty="0"/>
          </a:p>
        </p:txBody>
      </p:sp>
    </p:spTree>
    <p:extLst>
      <p:ext uri="{BB962C8B-B14F-4D97-AF65-F5344CB8AC3E}">
        <p14:creationId xmlns:p14="http://schemas.microsoft.com/office/powerpoint/2010/main" val="1480641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701A2F-C5D4-4D87-A21C-6F2FFB224AD6}" type="slidenum">
              <a:rPr lang="en-US"/>
              <a:pPr>
                <a:defRPr/>
              </a:pPr>
              <a:t>‹#›</a:t>
            </a:fld>
            <a:endParaRPr lang="en-US" dirty="0"/>
          </a:p>
        </p:txBody>
      </p:sp>
    </p:spTree>
    <p:extLst>
      <p:ext uri="{BB962C8B-B14F-4D97-AF65-F5344CB8AC3E}">
        <p14:creationId xmlns:p14="http://schemas.microsoft.com/office/powerpoint/2010/main" val="305713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2EAC25-B463-41EF-A7C4-15E4785DC0F6}" type="slidenum">
              <a:rPr lang="en-US"/>
              <a:pPr>
                <a:defRPr/>
              </a:pPr>
              <a:t>‹#›</a:t>
            </a:fld>
            <a:endParaRPr lang="en-US" dirty="0"/>
          </a:p>
        </p:txBody>
      </p:sp>
    </p:spTree>
    <p:extLst>
      <p:ext uri="{BB962C8B-B14F-4D97-AF65-F5344CB8AC3E}">
        <p14:creationId xmlns:p14="http://schemas.microsoft.com/office/powerpoint/2010/main" val="40688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80560-D3F0-45F3-AFF1-CF03726FCFDC}" type="slidenum">
              <a:rPr lang="en-US"/>
              <a:pPr>
                <a:defRPr/>
              </a:pPr>
              <a:t>‹#›</a:t>
            </a:fld>
            <a:endParaRPr lang="en-US" dirty="0"/>
          </a:p>
        </p:txBody>
      </p:sp>
    </p:spTree>
    <p:extLst>
      <p:ext uri="{BB962C8B-B14F-4D97-AF65-F5344CB8AC3E}">
        <p14:creationId xmlns:p14="http://schemas.microsoft.com/office/powerpoint/2010/main" val="3371847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ED6BF0-92C6-4A7F-9669-2F84536303BB}" type="slidenum">
              <a:rPr lang="en-US"/>
              <a:pPr>
                <a:defRPr/>
              </a:pPr>
              <a:t>‹#›</a:t>
            </a:fld>
            <a:endParaRPr lang="en-US" dirty="0"/>
          </a:p>
        </p:txBody>
      </p:sp>
    </p:spTree>
    <p:extLst>
      <p:ext uri="{BB962C8B-B14F-4D97-AF65-F5344CB8AC3E}">
        <p14:creationId xmlns:p14="http://schemas.microsoft.com/office/powerpoint/2010/main" val="2426534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8A88C0-350B-4F19-948F-7C3C8603E4E9}" type="slidenum">
              <a:rPr lang="en-US"/>
              <a:pPr>
                <a:defRPr/>
              </a:pPr>
              <a:t>‹#›</a:t>
            </a:fld>
            <a:endParaRPr lang="en-US" dirty="0"/>
          </a:p>
        </p:txBody>
      </p:sp>
    </p:spTree>
    <p:extLst>
      <p:ext uri="{BB962C8B-B14F-4D97-AF65-F5344CB8AC3E}">
        <p14:creationId xmlns:p14="http://schemas.microsoft.com/office/powerpoint/2010/main" val="190167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967847-445D-45AD-8830-58ABF79B088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C043-0A7B-4866-AA1B-900A8E718807}" type="slidenum">
              <a:rPr lang="en-US" smtClean="0"/>
              <a:t>‹#›</a:t>
            </a:fld>
            <a:endParaRPr lang="en-US"/>
          </a:p>
        </p:txBody>
      </p:sp>
    </p:spTree>
    <p:extLst>
      <p:ext uri="{BB962C8B-B14F-4D97-AF65-F5344CB8AC3E}">
        <p14:creationId xmlns:p14="http://schemas.microsoft.com/office/powerpoint/2010/main" val="737456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7684FB-129E-46AB-B9A1-504387B5D33D}" type="slidenum">
              <a:rPr lang="en-US"/>
              <a:pPr>
                <a:defRPr/>
              </a:pPr>
              <a:t>‹#›</a:t>
            </a:fld>
            <a:endParaRPr lang="en-US" dirty="0"/>
          </a:p>
        </p:txBody>
      </p:sp>
    </p:spTree>
    <p:extLst>
      <p:ext uri="{BB962C8B-B14F-4D97-AF65-F5344CB8AC3E}">
        <p14:creationId xmlns:p14="http://schemas.microsoft.com/office/powerpoint/2010/main" val="317777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44660C-DFBA-4FC8-92DD-4908E7301908}" type="slidenum">
              <a:rPr lang="en-US"/>
              <a:pPr>
                <a:defRPr/>
              </a:pPr>
              <a:t>‹#›</a:t>
            </a:fld>
            <a:endParaRPr lang="en-US" dirty="0"/>
          </a:p>
        </p:txBody>
      </p:sp>
    </p:spTree>
    <p:extLst>
      <p:ext uri="{BB962C8B-B14F-4D97-AF65-F5344CB8AC3E}">
        <p14:creationId xmlns:p14="http://schemas.microsoft.com/office/powerpoint/2010/main" val="2590920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05678-4C90-468C-8976-FE80E79A5656}" type="slidenum">
              <a:rPr lang="en-US"/>
              <a:pPr>
                <a:defRPr/>
              </a:pPr>
              <a:t>‹#›</a:t>
            </a:fld>
            <a:endParaRPr lang="en-US" dirty="0"/>
          </a:p>
        </p:txBody>
      </p:sp>
    </p:spTree>
    <p:extLst>
      <p:ext uri="{BB962C8B-B14F-4D97-AF65-F5344CB8AC3E}">
        <p14:creationId xmlns:p14="http://schemas.microsoft.com/office/powerpoint/2010/main" val="2344272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F915F-346A-49A5-B179-3B4EB6378FD0}" type="slidenum">
              <a:rPr lang="en-US"/>
              <a:pPr>
                <a:defRPr/>
              </a:pPr>
              <a:t>‹#›</a:t>
            </a:fld>
            <a:endParaRPr lang="en-US" dirty="0"/>
          </a:p>
        </p:txBody>
      </p:sp>
    </p:spTree>
    <p:extLst>
      <p:ext uri="{BB962C8B-B14F-4D97-AF65-F5344CB8AC3E}">
        <p14:creationId xmlns:p14="http://schemas.microsoft.com/office/powerpoint/2010/main" val="46514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967847-445D-45AD-8830-58ABF79B0885}"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C043-0A7B-4866-AA1B-900A8E718807}" type="slidenum">
              <a:rPr lang="en-US" smtClean="0"/>
              <a:t>‹#›</a:t>
            </a:fld>
            <a:endParaRPr lang="en-US"/>
          </a:p>
        </p:txBody>
      </p:sp>
    </p:spTree>
    <p:extLst>
      <p:ext uri="{BB962C8B-B14F-4D97-AF65-F5344CB8AC3E}">
        <p14:creationId xmlns:p14="http://schemas.microsoft.com/office/powerpoint/2010/main" val="96745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967847-445D-45AD-8830-58ABF79B0885}"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C043-0A7B-4866-AA1B-900A8E718807}" type="slidenum">
              <a:rPr lang="en-US" smtClean="0"/>
              <a:t>‹#›</a:t>
            </a:fld>
            <a:endParaRPr lang="en-US"/>
          </a:p>
        </p:txBody>
      </p:sp>
    </p:spTree>
    <p:extLst>
      <p:ext uri="{BB962C8B-B14F-4D97-AF65-F5344CB8AC3E}">
        <p14:creationId xmlns:p14="http://schemas.microsoft.com/office/powerpoint/2010/main" val="378068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967847-445D-45AD-8830-58ABF79B0885}"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BC043-0A7B-4866-AA1B-900A8E718807}" type="slidenum">
              <a:rPr lang="en-US" smtClean="0"/>
              <a:t>‹#›</a:t>
            </a:fld>
            <a:endParaRPr lang="en-US"/>
          </a:p>
        </p:txBody>
      </p:sp>
    </p:spTree>
    <p:extLst>
      <p:ext uri="{BB962C8B-B14F-4D97-AF65-F5344CB8AC3E}">
        <p14:creationId xmlns:p14="http://schemas.microsoft.com/office/powerpoint/2010/main" val="4200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967847-445D-45AD-8830-58ABF79B0885}"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BC043-0A7B-4866-AA1B-900A8E718807}" type="slidenum">
              <a:rPr lang="en-US" smtClean="0"/>
              <a:t>‹#›</a:t>
            </a:fld>
            <a:endParaRPr lang="en-US"/>
          </a:p>
        </p:txBody>
      </p:sp>
    </p:spTree>
    <p:extLst>
      <p:ext uri="{BB962C8B-B14F-4D97-AF65-F5344CB8AC3E}">
        <p14:creationId xmlns:p14="http://schemas.microsoft.com/office/powerpoint/2010/main" val="150495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67847-445D-45AD-8830-58ABF79B0885}"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BC043-0A7B-4866-AA1B-900A8E718807}" type="slidenum">
              <a:rPr lang="en-US" smtClean="0"/>
              <a:t>‹#›</a:t>
            </a:fld>
            <a:endParaRPr lang="en-US"/>
          </a:p>
        </p:txBody>
      </p:sp>
    </p:spTree>
    <p:extLst>
      <p:ext uri="{BB962C8B-B14F-4D97-AF65-F5344CB8AC3E}">
        <p14:creationId xmlns:p14="http://schemas.microsoft.com/office/powerpoint/2010/main" val="277702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967847-445D-45AD-8830-58ABF79B0885}"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C043-0A7B-4866-AA1B-900A8E718807}" type="slidenum">
              <a:rPr lang="en-US" smtClean="0"/>
              <a:t>‹#›</a:t>
            </a:fld>
            <a:endParaRPr lang="en-US"/>
          </a:p>
        </p:txBody>
      </p:sp>
    </p:spTree>
    <p:extLst>
      <p:ext uri="{BB962C8B-B14F-4D97-AF65-F5344CB8AC3E}">
        <p14:creationId xmlns:p14="http://schemas.microsoft.com/office/powerpoint/2010/main" val="97264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967847-445D-45AD-8830-58ABF79B0885}"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C043-0A7B-4866-AA1B-900A8E718807}" type="slidenum">
              <a:rPr lang="en-US" smtClean="0"/>
              <a:t>‹#›</a:t>
            </a:fld>
            <a:endParaRPr lang="en-US"/>
          </a:p>
        </p:txBody>
      </p:sp>
    </p:spTree>
    <p:extLst>
      <p:ext uri="{BB962C8B-B14F-4D97-AF65-F5344CB8AC3E}">
        <p14:creationId xmlns:p14="http://schemas.microsoft.com/office/powerpoint/2010/main" val="123408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67847-445D-45AD-8830-58ABF79B0885}" type="datetimeFigureOut">
              <a:rPr lang="en-US" smtClean="0"/>
              <a:t>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BC043-0A7B-4866-AA1B-900A8E718807}" type="slidenum">
              <a:rPr lang="en-US" smtClean="0"/>
              <a:t>‹#›</a:t>
            </a:fld>
            <a:endParaRPr lang="en-US"/>
          </a:p>
        </p:txBody>
      </p:sp>
    </p:spTree>
    <p:extLst>
      <p:ext uri="{BB962C8B-B14F-4D97-AF65-F5344CB8AC3E}">
        <p14:creationId xmlns:p14="http://schemas.microsoft.com/office/powerpoint/2010/main" val="60038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vl1pPr>
          </a:lstStyle>
          <a:p>
            <a:pPr>
              <a:defRPr/>
            </a:pPr>
            <a:fld id="{3E354260-6923-4B82-A139-FD12B8BDA959}" type="slidenum">
              <a:rPr lang="en-US"/>
              <a:pPr>
                <a:defRPr/>
              </a:pPr>
              <a:t>‹#›</a:t>
            </a:fld>
            <a:endParaRPr lang="en-US" dirty="0"/>
          </a:p>
        </p:txBody>
      </p:sp>
    </p:spTree>
    <p:extLst>
      <p:ext uri="{BB962C8B-B14F-4D97-AF65-F5344CB8AC3E}">
        <p14:creationId xmlns:p14="http://schemas.microsoft.com/office/powerpoint/2010/main" val="1122481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0"/>
          <p:cNvSpPr>
            <a:spLocks noChangeArrowheads="1"/>
          </p:cNvSpPr>
          <p:nvPr/>
        </p:nvSpPr>
        <p:spPr bwMode="auto">
          <a:xfrm>
            <a:off x="515735" y="934029"/>
            <a:ext cx="7397342" cy="824592"/>
          </a:xfrm>
          <a:prstGeom prst="rect">
            <a:avLst/>
          </a:prstGeom>
          <a:solidFill>
            <a:srgbClr val="CC0000"/>
          </a:solidFill>
          <a:ln w="9525">
            <a:noFill/>
            <a:miter lim="800000"/>
            <a:headEnd/>
            <a:tailEnd/>
          </a:ln>
        </p:spPr>
        <p:txBody>
          <a:bodyPr wrap="none" anchor="ctr"/>
          <a:lstStyle/>
          <a:p>
            <a:pPr defTabSz="685800" fontAlgn="base">
              <a:spcBef>
                <a:spcPct val="0"/>
              </a:spcBef>
              <a:spcAft>
                <a:spcPct val="0"/>
              </a:spcAft>
              <a:defRPr/>
            </a:pPr>
            <a:endParaRPr lang="en-US" sz="1350" b="1" dirty="0">
              <a:solidFill>
                <a:srgbClr val="FFFFFF"/>
              </a:solidFill>
              <a:latin typeface="Arial"/>
            </a:endParaRPr>
          </a:p>
        </p:txBody>
      </p:sp>
      <p:sp>
        <p:nvSpPr>
          <p:cNvPr id="26629" name="Text Box 20"/>
          <p:cNvSpPr txBox="1">
            <a:spLocks noChangeArrowheads="1"/>
          </p:cNvSpPr>
          <p:nvPr/>
        </p:nvSpPr>
        <p:spPr bwMode="auto">
          <a:xfrm>
            <a:off x="790998" y="1023159"/>
            <a:ext cx="5419449" cy="646331"/>
          </a:xfrm>
          <a:prstGeom prst="rect">
            <a:avLst/>
          </a:prstGeom>
          <a:noFill/>
          <a:ln w="9525">
            <a:noFill/>
            <a:miter lim="800000"/>
            <a:headEnd/>
            <a:tailEnd/>
          </a:ln>
        </p:spPr>
        <p:txBody>
          <a:bodyPr wrap="square">
            <a:spAutoFit/>
          </a:bodyPr>
          <a:lstStyle/>
          <a:p>
            <a:pPr defTabSz="685800" fontAlgn="base">
              <a:spcBef>
                <a:spcPct val="0"/>
              </a:spcBef>
              <a:spcAft>
                <a:spcPct val="0"/>
              </a:spcAft>
            </a:pPr>
            <a:r>
              <a:rPr lang="en-US" sz="3600" dirty="0" smtClean="0">
                <a:solidFill>
                  <a:srgbClr val="FFFFFF"/>
                </a:solidFill>
                <a:latin typeface="Arial"/>
                <a:ea typeface="HGSSoeiKakugothicUB" pitchFamily="50" charset="-128"/>
              </a:rPr>
              <a:t>February 2020 SARG</a:t>
            </a:r>
            <a:endParaRPr lang="en-US" sz="3600" dirty="0">
              <a:solidFill>
                <a:srgbClr val="FFFFFF"/>
              </a:solidFill>
              <a:latin typeface="Arial"/>
              <a:ea typeface="HGSSoeiKakugothicUB" pitchFamily="50" charset="-128"/>
            </a:endParaRPr>
          </a:p>
        </p:txBody>
      </p:sp>
      <p:sp>
        <p:nvSpPr>
          <p:cNvPr id="9" name="Rectangle 24"/>
          <p:cNvSpPr>
            <a:spLocks noChangeArrowheads="1"/>
          </p:cNvSpPr>
          <p:nvPr/>
        </p:nvSpPr>
        <p:spPr bwMode="auto">
          <a:xfrm>
            <a:off x="316523" y="204103"/>
            <a:ext cx="225588" cy="6056020"/>
          </a:xfrm>
          <a:prstGeom prst="rect">
            <a:avLst/>
          </a:prstGeom>
          <a:solidFill>
            <a:srgbClr val="CC0000"/>
          </a:solidFill>
          <a:ln w="9525">
            <a:noFill/>
            <a:miter lim="800000"/>
            <a:headEnd/>
            <a:tailEnd/>
          </a:ln>
        </p:spPr>
        <p:txBody>
          <a:bodyPr wrap="none" anchor="ctr"/>
          <a:lstStyle/>
          <a:p>
            <a:pPr defTabSz="685800" fontAlgn="base">
              <a:spcBef>
                <a:spcPct val="0"/>
              </a:spcBef>
              <a:spcAft>
                <a:spcPct val="0"/>
              </a:spcAft>
              <a:defRPr/>
            </a:pPr>
            <a:endParaRPr lang="en-US" sz="1350" dirty="0">
              <a:solidFill>
                <a:srgbClr val="000000"/>
              </a:solidFill>
              <a:latin typeface="Arial"/>
            </a:endParaRPr>
          </a:p>
        </p:txBody>
      </p:sp>
      <p:sp>
        <p:nvSpPr>
          <p:cNvPr id="10" name="TextBox 9"/>
          <p:cNvSpPr txBox="1"/>
          <p:nvPr/>
        </p:nvSpPr>
        <p:spPr>
          <a:xfrm>
            <a:off x="7429500" y="5657851"/>
            <a:ext cx="1654382" cy="276999"/>
          </a:xfrm>
          <a:prstGeom prst="rect">
            <a:avLst/>
          </a:prstGeom>
          <a:noFill/>
        </p:spPr>
        <p:txBody>
          <a:bodyPr wrap="square" rtlCol="0">
            <a:spAutoFit/>
          </a:bodyPr>
          <a:lstStyle/>
          <a:p>
            <a:pPr algn="ctr" defTabSz="685800" fontAlgn="base">
              <a:spcBef>
                <a:spcPct val="0"/>
              </a:spcBef>
              <a:spcAft>
                <a:spcPct val="0"/>
              </a:spcAft>
            </a:pPr>
            <a:r>
              <a:rPr lang="en-US" sz="1200" dirty="0">
                <a:solidFill>
                  <a:srgbClr val="FFFFFF"/>
                </a:solidFill>
                <a:effectLst>
                  <a:outerShdw blurRad="38100" dist="38100" dir="2700000" algn="tl">
                    <a:srgbClr val="000000">
                      <a:alpha val="43137"/>
                    </a:srgbClr>
                  </a:outerShdw>
                </a:effectLst>
                <a:latin typeface="Arial" charset="0"/>
              </a:rPr>
              <a:t>2019 Honda Odyssey</a:t>
            </a:r>
          </a:p>
        </p:txBody>
      </p:sp>
      <p:pic>
        <p:nvPicPr>
          <p:cNvPr id="8" name="Picture 2" descr="http://hondateamlink.ham.am.honda.com/hnas/sites/hr/Shared%20Documents/email-footer-SARG-logo-on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779" y="253749"/>
            <a:ext cx="260191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4628" y="5721924"/>
            <a:ext cx="3013308" cy="928036"/>
          </a:xfrm>
          <a:prstGeom prst="rect">
            <a:avLst/>
          </a:prstGeom>
        </p:spPr>
      </p:pic>
      <p:pic>
        <p:nvPicPr>
          <p:cNvPr id="2" name="Picture 1"/>
          <p:cNvPicPr>
            <a:picLocks noChangeAspect="1"/>
          </p:cNvPicPr>
          <p:nvPr/>
        </p:nvPicPr>
        <p:blipFill>
          <a:blip r:embed="rId5"/>
          <a:stretch>
            <a:fillRect/>
          </a:stretch>
        </p:blipFill>
        <p:spPr>
          <a:xfrm>
            <a:off x="1105196" y="2064579"/>
            <a:ext cx="6324304" cy="3657345"/>
          </a:xfrm>
          <a:prstGeom prst="rect">
            <a:avLst/>
          </a:prstGeom>
        </p:spPr>
      </p:pic>
    </p:spTree>
    <p:extLst>
      <p:ext uri="{BB962C8B-B14F-4D97-AF65-F5344CB8AC3E}">
        <p14:creationId xmlns:p14="http://schemas.microsoft.com/office/powerpoint/2010/main" val="2746062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19350" y="857251"/>
            <a:ext cx="4305300" cy="1569660"/>
          </a:xfrm>
          <a:prstGeom prst="rect">
            <a:avLst/>
          </a:prstGeom>
          <a:noFill/>
        </p:spPr>
        <p:txBody>
          <a:bodyPr wrap="square" rtlCol="0">
            <a:spAutoFit/>
          </a:bodyPr>
          <a:lstStyle/>
          <a:p>
            <a:pPr algn="ctr" defTabSz="685800">
              <a:defRPr/>
            </a:pPr>
            <a:r>
              <a:rPr lang="en-US" sz="2100" b="1" dirty="0">
                <a:solidFill>
                  <a:srgbClr val="918485">
                    <a:lumMod val="50000"/>
                  </a:srgbClr>
                </a:solidFill>
                <a:latin typeface="Perpetua"/>
              </a:rPr>
              <a:t>18</a:t>
            </a:r>
            <a:r>
              <a:rPr lang="en-US" sz="2100" b="1" baseline="30000" dirty="0">
                <a:solidFill>
                  <a:srgbClr val="918485">
                    <a:lumMod val="50000"/>
                  </a:srgbClr>
                </a:solidFill>
                <a:latin typeface="Perpetua"/>
              </a:rPr>
              <a:t>th</a:t>
            </a:r>
            <a:r>
              <a:rPr lang="en-US" sz="2100" b="1" dirty="0">
                <a:solidFill>
                  <a:srgbClr val="918485">
                    <a:lumMod val="50000"/>
                  </a:srgbClr>
                </a:solidFill>
                <a:latin typeface="Perpetua"/>
              </a:rPr>
              <a:t> Annual </a:t>
            </a:r>
          </a:p>
          <a:p>
            <a:pPr algn="ctr" defTabSz="685800">
              <a:defRPr/>
            </a:pPr>
            <a:r>
              <a:rPr lang="en-US" sz="2100" b="1" dirty="0">
                <a:solidFill>
                  <a:srgbClr val="918485">
                    <a:lumMod val="50000"/>
                  </a:srgbClr>
                </a:solidFill>
                <a:latin typeface="Perpetua"/>
              </a:rPr>
              <a:t>Lean Network Conference</a:t>
            </a:r>
          </a:p>
          <a:p>
            <a:pPr algn="ctr" defTabSz="685800">
              <a:defRPr/>
            </a:pPr>
            <a:r>
              <a:rPr lang="en-US" b="1" dirty="0">
                <a:solidFill>
                  <a:srgbClr val="918485">
                    <a:lumMod val="50000"/>
                  </a:srgbClr>
                </a:solidFill>
                <a:latin typeface="Perpetua"/>
              </a:rPr>
              <a:t>Covington, Kentucky</a:t>
            </a:r>
          </a:p>
          <a:p>
            <a:pPr algn="ctr" defTabSz="685800">
              <a:defRPr/>
            </a:pPr>
            <a:r>
              <a:rPr lang="en-US" b="1" dirty="0">
                <a:solidFill>
                  <a:srgbClr val="FF0000"/>
                </a:solidFill>
                <a:latin typeface="Perpetua"/>
              </a:rPr>
              <a:t>Northern Kentucky Convention Center</a:t>
            </a:r>
            <a:endParaRPr lang="en-US" sz="1050" b="1" dirty="0">
              <a:solidFill>
                <a:srgbClr val="FF0000"/>
              </a:solidFill>
              <a:latin typeface="Perpetua"/>
            </a:endParaRPr>
          </a:p>
        </p:txBody>
      </p:sp>
      <p:sp>
        <p:nvSpPr>
          <p:cNvPr id="17" name="TextBox 16"/>
          <p:cNvSpPr txBox="1"/>
          <p:nvPr/>
        </p:nvSpPr>
        <p:spPr>
          <a:xfrm>
            <a:off x="1428750" y="4865629"/>
            <a:ext cx="6115050" cy="900246"/>
          </a:xfrm>
          <a:prstGeom prst="rect">
            <a:avLst/>
          </a:prstGeom>
          <a:noFill/>
        </p:spPr>
        <p:txBody>
          <a:bodyPr wrap="square" rtlCol="0">
            <a:spAutoFit/>
          </a:bodyPr>
          <a:lstStyle/>
          <a:p>
            <a:pPr algn="ctr" defTabSz="685800">
              <a:defRPr/>
            </a:pPr>
            <a:r>
              <a:rPr lang="en-US" sz="1500" b="1" dirty="0">
                <a:solidFill>
                  <a:srgbClr val="FF0000"/>
                </a:solidFill>
                <a:latin typeface="Perpetua"/>
              </a:rPr>
              <a:t> </a:t>
            </a:r>
            <a:r>
              <a:rPr lang="en-US" sz="1350" b="1" u="sng" dirty="0">
                <a:solidFill>
                  <a:srgbClr val="FF0000"/>
                </a:solidFill>
                <a:latin typeface="Perpetua"/>
              </a:rPr>
              <a:t>Tuesday, May 12,  2020</a:t>
            </a:r>
            <a:r>
              <a:rPr lang="en-US" sz="1350" b="1" dirty="0">
                <a:solidFill>
                  <a:srgbClr val="918485">
                    <a:lumMod val="50000"/>
                  </a:srgbClr>
                </a:solidFill>
                <a:latin typeface="Perpetua"/>
              </a:rPr>
              <a:t> - Full Day</a:t>
            </a:r>
          </a:p>
          <a:p>
            <a:pPr algn="ctr" defTabSz="685800">
              <a:defRPr/>
            </a:pPr>
            <a:r>
              <a:rPr lang="en-US" sz="1200" b="1" dirty="0">
                <a:solidFill>
                  <a:srgbClr val="918485">
                    <a:lumMod val="50000"/>
                  </a:srgbClr>
                </a:solidFill>
                <a:latin typeface="Perpetua"/>
              </a:rPr>
              <a:t>Presentations, Workshops, Exhibitors &amp; Evening Reception</a:t>
            </a:r>
          </a:p>
          <a:p>
            <a:pPr algn="ctr" defTabSz="685800">
              <a:defRPr/>
            </a:pPr>
            <a:r>
              <a:rPr lang="en-US" sz="1350" b="1" u="sng" dirty="0">
                <a:solidFill>
                  <a:srgbClr val="FF0000"/>
                </a:solidFill>
                <a:latin typeface="Perpetua"/>
              </a:rPr>
              <a:t>Wednesday, May13, 2020</a:t>
            </a:r>
            <a:r>
              <a:rPr lang="en-US" sz="1350" b="1" dirty="0">
                <a:solidFill>
                  <a:srgbClr val="918485">
                    <a:lumMod val="50000"/>
                  </a:srgbClr>
                </a:solidFill>
                <a:latin typeface="Perpetua"/>
              </a:rPr>
              <a:t> - Full Day</a:t>
            </a:r>
          </a:p>
          <a:p>
            <a:pPr algn="ctr" defTabSz="685800">
              <a:defRPr/>
            </a:pPr>
            <a:r>
              <a:rPr lang="en-US" sz="1200" b="1" dirty="0">
                <a:solidFill>
                  <a:srgbClr val="918485">
                    <a:lumMod val="50000"/>
                  </a:srgbClr>
                </a:solidFill>
                <a:latin typeface="Perpetua"/>
              </a:rPr>
              <a:t>Presentations , Workshops , and Exhibitors</a:t>
            </a:r>
            <a:endParaRPr lang="en-US" sz="1350" b="1" dirty="0">
              <a:solidFill>
                <a:srgbClr val="918485">
                  <a:lumMod val="50000"/>
                </a:srgbClr>
              </a:solidFill>
              <a:latin typeface="Perpetua"/>
            </a:endParaRPr>
          </a:p>
        </p:txBody>
      </p:sp>
      <p:pic>
        <p:nvPicPr>
          <p:cNvPr id="2" name="Picture 2"/>
          <p:cNvPicPr>
            <a:picLocks noChangeAspect="1" noChangeArrowheads="1"/>
          </p:cNvPicPr>
          <p:nvPr/>
        </p:nvPicPr>
        <p:blipFill>
          <a:blip r:embed="rId2" cstate="print"/>
          <a:srcRect/>
          <a:stretch>
            <a:fillRect/>
          </a:stretch>
        </p:blipFill>
        <p:spPr bwMode="auto">
          <a:xfrm>
            <a:off x="220871" y="988220"/>
            <a:ext cx="1543050" cy="758773"/>
          </a:xfrm>
          <a:prstGeom prst="rect">
            <a:avLst/>
          </a:prstGeom>
          <a:noFill/>
          <a:ln w="9525">
            <a:noFill/>
            <a:miter lim="800000"/>
            <a:headEnd/>
            <a:tailEnd/>
          </a:ln>
        </p:spPr>
      </p:pic>
      <p:sp>
        <p:nvSpPr>
          <p:cNvPr id="6" name="Rectangle 5"/>
          <p:cNvSpPr/>
          <p:nvPr/>
        </p:nvSpPr>
        <p:spPr>
          <a:xfrm>
            <a:off x="7443402" y="1000125"/>
            <a:ext cx="1257300" cy="742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900" dirty="0">
                <a:solidFill>
                  <a:prstClr val="black"/>
                </a:solidFill>
                <a:latin typeface="Perpetua"/>
              </a:rPr>
              <a:t>10 W Rivercenter Blvd Covington, KY 41011</a:t>
            </a:r>
          </a:p>
          <a:p>
            <a:pPr algn="ctr" defTabSz="685800">
              <a:defRPr/>
            </a:pPr>
            <a:r>
              <a:rPr lang="en-US" sz="900" dirty="0">
                <a:solidFill>
                  <a:prstClr val="black"/>
                </a:solidFill>
                <a:latin typeface="Perpetua"/>
              </a:rPr>
              <a:t>Ph: (859) 261-1500</a:t>
            </a:r>
            <a:endParaRPr lang="en-US" sz="900" b="1" dirty="0">
              <a:solidFill>
                <a:prstClr val="black"/>
              </a:solidFill>
              <a:latin typeface="Perpetua"/>
            </a:endParaRPr>
          </a:p>
        </p:txBody>
      </p:sp>
      <p:pic>
        <p:nvPicPr>
          <p:cNvPr id="3" name="Picture 2"/>
          <p:cNvPicPr>
            <a:picLocks noChangeAspect="1"/>
          </p:cNvPicPr>
          <p:nvPr/>
        </p:nvPicPr>
        <p:blipFill>
          <a:blip r:embed="rId3"/>
          <a:stretch>
            <a:fillRect/>
          </a:stretch>
        </p:blipFill>
        <p:spPr>
          <a:xfrm>
            <a:off x="454111" y="2163422"/>
            <a:ext cx="8246591" cy="2561478"/>
          </a:xfrm>
          <a:prstGeom prst="rect">
            <a:avLst/>
          </a:prstGeom>
        </p:spPr>
      </p:pic>
    </p:spTree>
    <p:extLst>
      <p:ext uri="{BB962C8B-B14F-4D97-AF65-F5344CB8AC3E}">
        <p14:creationId xmlns:p14="http://schemas.microsoft.com/office/powerpoint/2010/main" val="2612165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8" y="178905"/>
            <a:ext cx="8887781" cy="6867938"/>
          </a:xfrm>
          <a:prstGeom prst="rect">
            <a:avLst/>
          </a:prstGeom>
        </p:spPr>
      </p:pic>
    </p:spTree>
    <p:extLst>
      <p:ext uri="{BB962C8B-B14F-4D97-AF65-F5344CB8AC3E}">
        <p14:creationId xmlns:p14="http://schemas.microsoft.com/office/powerpoint/2010/main" val="1998703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235131"/>
            <a:ext cx="9144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720598"/>
            <a:ext cx="9144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6980" y="408330"/>
            <a:ext cx="1557020" cy="547370"/>
          </a:xfrm>
          <a:prstGeom prst="rect">
            <a:avLst/>
          </a:prstGeom>
          <a:noFill/>
        </p:spPr>
      </p:pic>
      <p:sp>
        <p:nvSpPr>
          <p:cNvPr id="6" name="TextBox 5"/>
          <p:cNvSpPr txBox="1"/>
          <p:nvPr/>
        </p:nvSpPr>
        <p:spPr>
          <a:xfrm>
            <a:off x="1384663" y="1188715"/>
            <a:ext cx="4746812" cy="4647426"/>
          </a:xfrm>
          <a:prstGeom prst="rect">
            <a:avLst/>
          </a:prstGeom>
          <a:noFill/>
        </p:spPr>
        <p:txBody>
          <a:bodyPr wrap="none" rtlCol="0">
            <a:spAutoFit/>
          </a:bodyPr>
          <a:lstStyle/>
          <a:p>
            <a:r>
              <a:rPr lang="en-US" sz="4400" b="1" u="sng" dirty="0" smtClean="0">
                <a:solidFill>
                  <a:schemeClr val="accent1">
                    <a:lumMod val="50000"/>
                  </a:schemeClr>
                </a:solidFill>
              </a:rPr>
              <a:t>HNA  What is New?</a:t>
            </a:r>
          </a:p>
          <a:p>
            <a:endParaRPr lang="en-US" dirty="0"/>
          </a:p>
          <a:p>
            <a:endParaRPr lang="en-US" b="1" dirty="0" smtClean="0"/>
          </a:p>
          <a:p>
            <a:r>
              <a:rPr lang="en-US" b="1" dirty="0"/>
              <a:t>Upcoming Events</a:t>
            </a:r>
          </a:p>
          <a:p>
            <a:r>
              <a:rPr lang="en-US" b="1" dirty="0"/>
              <a:t>	</a:t>
            </a:r>
            <a:r>
              <a:rPr lang="en-US" b="1" dirty="0" smtClean="0"/>
              <a:t>HOST</a:t>
            </a:r>
          </a:p>
          <a:p>
            <a:endParaRPr lang="en-US" b="1" dirty="0"/>
          </a:p>
          <a:p>
            <a:r>
              <a:rPr lang="en-US" b="1" dirty="0" smtClean="0"/>
              <a:t>2020 Meeting Schedule</a:t>
            </a:r>
          </a:p>
          <a:p>
            <a:endParaRPr lang="en-US" b="1" dirty="0"/>
          </a:p>
          <a:p>
            <a:r>
              <a:rPr lang="en-US" b="1" dirty="0" smtClean="0"/>
              <a:t>Topics for Discussion</a:t>
            </a:r>
          </a:p>
          <a:p>
            <a:pPr lvl="1"/>
            <a:r>
              <a:rPr lang="en-US" sz="1600" b="1" dirty="0" smtClean="0"/>
              <a:t>Infectious Disease</a:t>
            </a:r>
          </a:p>
          <a:p>
            <a:pPr lvl="1"/>
            <a:r>
              <a:rPr lang="en-US" sz="1600" b="1" dirty="0" smtClean="0"/>
              <a:t>Weather Policy</a:t>
            </a:r>
          </a:p>
          <a:p>
            <a:pPr lvl="1"/>
            <a:r>
              <a:rPr lang="en-US" sz="1600" b="1" dirty="0" smtClean="0"/>
              <a:t>Copyright Information</a:t>
            </a:r>
          </a:p>
          <a:p>
            <a:pPr lvl="1"/>
            <a:r>
              <a:rPr lang="en-US" sz="1600" b="1" dirty="0" smtClean="0"/>
              <a:t>2020 Wage and Benefit Survey</a:t>
            </a:r>
            <a:endParaRPr lang="en-US" sz="1600" b="1" dirty="0"/>
          </a:p>
          <a:p>
            <a:endParaRPr lang="en-US" b="1" dirty="0" smtClean="0"/>
          </a:p>
          <a:p>
            <a:r>
              <a:rPr lang="en-US" b="1" dirty="0" smtClean="0"/>
              <a:t>Supplier Stability Update</a:t>
            </a:r>
          </a:p>
        </p:txBody>
      </p:sp>
    </p:spTree>
    <p:extLst>
      <p:ext uri="{BB962C8B-B14F-4D97-AF65-F5344CB8AC3E}">
        <p14:creationId xmlns:p14="http://schemas.microsoft.com/office/powerpoint/2010/main" val="1648486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0600" y="2445041"/>
            <a:ext cx="4359275" cy="3211222"/>
          </a:xfrm>
          <a:prstGeom prst="rect">
            <a:avLst/>
          </a:prstGeom>
        </p:spPr>
      </p:pic>
      <p:cxnSp>
        <p:nvCxnSpPr>
          <p:cNvPr id="3" name="Straight Connector 2"/>
          <p:cNvCxnSpPr/>
          <p:nvPr/>
        </p:nvCxnSpPr>
        <p:spPr>
          <a:xfrm>
            <a:off x="0" y="235131"/>
            <a:ext cx="9144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720598"/>
            <a:ext cx="9144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980" y="408330"/>
            <a:ext cx="1557020" cy="547370"/>
          </a:xfrm>
          <a:prstGeom prst="rect">
            <a:avLst/>
          </a:prstGeom>
          <a:noFill/>
        </p:spPr>
      </p:pic>
      <p:sp>
        <p:nvSpPr>
          <p:cNvPr id="6" name="Rectangle 5"/>
          <p:cNvSpPr/>
          <p:nvPr/>
        </p:nvSpPr>
        <p:spPr>
          <a:xfrm>
            <a:off x="1862879" y="1275834"/>
            <a:ext cx="4838440" cy="769441"/>
          </a:xfrm>
          <a:prstGeom prst="rect">
            <a:avLst/>
          </a:prstGeom>
        </p:spPr>
        <p:txBody>
          <a:bodyPr wrap="none">
            <a:spAutoFit/>
          </a:bodyPr>
          <a:lstStyle/>
          <a:p>
            <a:r>
              <a:rPr lang="en-US" sz="4400" b="1" dirty="0" smtClean="0"/>
              <a:t>Coronavirus Update</a:t>
            </a:r>
            <a:endParaRPr lang="en-US" sz="4400" b="1" dirty="0"/>
          </a:p>
        </p:txBody>
      </p:sp>
    </p:spTree>
    <p:extLst>
      <p:ext uri="{BB962C8B-B14F-4D97-AF65-F5344CB8AC3E}">
        <p14:creationId xmlns:p14="http://schemas.microsoft.com/office/powerpoint/2010/main" val="3670207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1498600"/>
            <a:ext cx="8521700" cy="3785652"/>
          </a:xfrm>
          <a:prstGeom prst="rect">
            <a:avLst/>
          </a:prstGeom>
        </p:spPr>
        <p:txBody>
          <a:bodyPr wrap="square">
            <a:spAutoFit/>
          </a:bodyPr>
          <a:lstStyle/>
          <a:p>
            <a:r>
              <a:rPr lang="en-US" sz="2000" b="1" dirty="0">
                <a:solidFill>
                  <a:schemeClr val="accent1">
                    <a:lumMod val="50000"/>
                  </a:schemeClr>
                </a:solidFill>
                <a:latin typeface="Calibri" panose="020F0502020204030204" pitchFamily="34" charset="0"/>
                <a:ea typeface="Calibri" panose="020F0502020204030204" pitchFamily="34" charset="0"/>
              </a:rPr>
              <a:t>COPYRIGHT PROTECTION REMINDER</a:t>
            </a:r>
          </a:p>
          <a:p>
            <a:r>
              <a:rPr lang="en-US" sz="2000" b="1" dirty="0">
                <a:solidFill>
                  <a:schemeClr val="accent1">
                    <a:lumMod val="50000"/>
                  </a:schemeClr>
                </a:solidFill>
                <a:latin typeface="Calibri" panose="020F0502020204030204" pitchFamily="34" charset="0"/>
                <a:ea typeface="Calibri" panose="020F0502020204030204" pitchFamily="34" charset="0"/>
              </a:rPr>
              <a:t>Please remember that our Honda forms, documents, training material, etc. have copyrights attached to them. These include our 5P forms and documents, FMEA materials, Achieve Forum books, and etc..  Please take the time to ensure that you go over with your associates that these ARE NOT to be publically posted or photocopied. </a:t>
            </a:r>
            <a:br>
              <a:rPr lang="en-US" sz="2000" b="1" dirty="0">
                <a:solidFill>
                  <a:schemeClr val="accent1">
                    <a:lumMod val="50000"/>
                  </a:schemeClr>
                </a:solidFill>
                <a:latin typeface="Calibri" panose="020F0502020204030204" pitchFamily="34" charset="0"/>
                <a:ea typeface="Calibri" panose="020F0502020204030204" pitchFamily="34" charset="0"/>
              </a:rPr>
            </a:br>
            <a:r>
              <a:rPr lang="en-US" sz="2000" b="1" dirty="0">
                <a:solidFill>
                  <a:schemeClr val="accent1">
                    <a:lumMod val="50000"/>
                  </a:schemeClr>
                </a:solidFill>
                <a:latin typeface="Calibri" panose="020F0502020204030204" pitchFamily="34" charset="0"/>
                <a:ea typeface="Calibri" panose="020F0502020204030204" pitchFamily="34" charset="0"/>
              </a:rPr>
              <a:t/>
            </a:r>
            <a:br>
              <a:rPr lang="en-US" sz="2000" b="1" dirty="0">
                <a:solidFill>
                  <a:schemeClr val="accent1">
                    <a:lumMod val="50000"/>
                  </a:schemeClr>
                </a:solidFill>
                <a:latin typeface="Calibri" panose="020F0502020204030204" pitchFamily="34" charset="0"/>
                <a:ea typeface="Calibri" panose="020F0502020204030204" pitchFamily="34" charset="0"/>
              </a:rPr>
            </a:br>
            <a:r>
              <a:rPr lang="en-US" sz="2000" b="1" dirty="0">
                <a:solidFill>
                  <a:schemeClr val="accent1">
                    <a:lumMod val="50000"/>
                  </a:schemeClr>
                </a:solidFill>
                <a:latin typeface="Calibri" panose="020F0502020204030204" pitchFamily="34" charset="0"/>
                <a:ea typeface="Calibri" panose="020F0502020204030204" pitchFamily="34" charset="0"/>
              </a:rPr>
              <a:t>If you currently have Honda forms posted, please confirm that these are only on "locked down"/internal company sites that have associate-only access.</a:t>
            </a:r>
            <a:br>
              <a:rPr lang="en-US" sz="2000" b="1" dirty="0">
                <a:solidFill>
                  <a:schemeClr val="accent1">
                    <a:lumMod val="50000"/>
                  </a:schemeClr>
                </a:solidFill>
                <a:latin typeface="Calibri" panose="020F0502020204030204" pitchFamily="34" charset="0"/>
                <a:ea typeface="Calibri" panose="020F0502020204030204" pitchFamily="34" charset="0"/>
              </a:rPr>
            </a:br>
            <a:r>
              <a:rPr lang="en-US" sz="2000" b="1" dirty="0">
                <a:solidFill>
                  <a:schemeClr val="accent1">
                    <a:lumMod val="50000"/>
                  </a:schemeClr>
                </a:solidFill>
                <a:latin typeface="Calibri" panose="020F0502020204030204" pitchFamily="34" charset="0"/>
                <a:ea typeface="Calibri" panose="020F0502020204030204" pitchFamily="34" charset="0"/>
              </a:rPr>
              <a:t/>
            </a:r>
            <a:br>
              <a:rPr lang="en-US" sz="2000" b="1" dirty="0">
                <a:solidFill>
                  <a:schemeClr val="accent1">
                    <a:lumMod val="50000"/>
                  </a:schemeClr>
                </a:solidFill>
                <a:latin typeface="Calibri" panose="020F0502020204030204" pitchFamily="34" charset="0"/>
                <a:ea typeface="Calibri" panose="020F0502020204030204" pitchFamily="34" charset="0"/>
              </a:rPr>
            </a:br>
            <a:r>
              <a:rPr lang="en-US" sz="2000" b="1" dirty="0">
                <a:solidFill>
                  <a:schemeClr val="accent1">
                    <a:lumMod val="50000"/>
                  </a:schemeClr>
                </a:solidFill>
                <a:latin typeface="Calibri" panose="020F0502020204030204" pitchFamily="34" charset="0"/>
                <a:ea typeface="Calibri" panose="020F0502020204030204" pitchFamily="34" charset="0"/>
              </a:rPr>
              <a:t>If you need assistance in providing a secure place for associates to access needed documents, such as the 5P form, please let us know.</a:t>
            </a:r>
            <a:endParaRPr lang="en-US" sz="2000" b="1" dirty="0">
              <a:solidFill>
                <a:schemeClr val="accent1">
                  <a:lumMod val="50000"/>
                </a:schemeClr>
              </a:solidFill>
              <a:effectLst/>
              <a:latin typeface="Calibri" panose="020F0502020204030204" pitchFamily="34" charset="0"/>
              <a:ea typeface="Calibri" panose="020F0502020204030204" pitchFamily="34" charset="0"/>
            </a:endParaRPr>
          </a:p>
        </p:txBody>
      </p:sp>
      <p:cxnSp>
        <p:nvCxnSpPr>
          <p:cNvPr id="3" name="Straight Connector 2"/>
          <p:cNvCxnSpPr/>
          <p:nvPr/>
        </p:nvCxnSpPr>
        <p:spPr>
          <a:xfrm>
            <a:off x="0" y="235131"/>
            <a:ext cx="9144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720598"/>
            <a:ext cx="9144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6980" y="408330"/>
            <a:ext cx="1557020" cy="547370"/>
          </a:xfrm>
          <a:prstGeom prst="rect">
            <a:avLst/>
          </a:prstGeom>
          <a:noFill/>
        </p:spPr>
      </p:pic>
    </p:spTree>
    <p:extLst>
      <p:ext uri="{BB962C8B-B14F-4D97-AF65-F5344CB8AC3E}">
        <p14:creationId xmlns:p14="http://schemas.microsoft.com/office/powerpoint/2010/main" val="2939731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11" y="870928"/>
            <a:ext cx="9127089" cy="5143500"/>
          </a:xfrm>
          <a:prstGeom prst="rect">
            <a:avLst/>
          </a:prstGeom>
          <a:solidFill>
            <a:srgbClr val="44546A">
              <a:lumMod val="20000"/>
              <a:lumOff val="80000"/>
              <a:alpha val="60000"/>
            </a:srgbClr>
          </a:solidFill>
          <a:ln w="76200" cap="flat" cmpd="tri" algn="ctr">
            <a:solidFill>
              <a:srgbClr val="4472C4">
                <a:lumMod val="50000"/>
              </a:srgbClr>
            </a:solid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sp>
        <p:nvSpPr>
          <p:cNvPr id="4" name="Title 3"/>
          <p:cNvSpPr>
            <a:spLocks noGrp="1"/>
          </p:cNvSpPr>
          <p:nvPr>
            <p:ph type="ctrTitle"/>
          </p:nvPr>
        </p:nvSpPr>
        <p:spPr/>
        <p:txBody>
          <a:bodyPr/>
          <a:lstStyle/>
          <a:p>
            <a:r>
              <a:rPr lang="en-US" sz="5400" dirty="0"/>
              <a:t>Questions?</a:t>
            </a:r>
          </a:p>
        </p:txBody>
      </p:sp>
      <p:cxnSp>
        <p:nvCxnSpPr>
          <p:cNvPr id="5" name="Straight Connector 4"/>
          <p:cNvCxnSpPr/>
          <p:nvPr/>
        </p:nvCxnSpPr>
        <p:spPr>
          <a:xfrm>
            <a:off x="0" y="235131"/>
            <a:ext cx="9144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720598"/>
            <a:ext cx="9144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366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5" name="Rectangle 151"/>
          <p:cNvSpPr>
            <a:spLocks noChangeArrowheads="1"/>
          </p:cNvSpPr>
          <p:nvPr/>
        </p:nvSpPr>
        <p:spPr bwMode="auto">
          <a:xfrm>
            <a:off x="389353" y="499230"/>
            <a:ext cx="2592954" cy="261610"/>
          </a:xfrm>
          <a:prstGeom prst="rect">
            <a:avLst/>
          </a:prstGeom>
          <a:noFill/>
          <a:ln w="9525" algn="ctr">
            <a:noFill/>
            <a:miter lim="800000"/>
            <a:headEnd/>
            <a:tailEnd/>
          </a:ln>
          <a:effectLst/>
        </p:spPr>
        <p:txBody>
          <a:bodyPr wrap="none" lIns="0" tIns="0" rIns="0" bIns="0">
            <a:spAutoFit/>
          </a:bodyPr>
          <a:lstStyle/>
          <a:p>
            <a:pPr defTabSz="865188">
              <a:spcBef>
                <a:spcPct val="50000"/>
              </a:spcBef>
              <a:defRPr/>
            </a:pPr>
            <a:r>
              <a:rPr lang="en-US" sz="1700" i="1" dirty="0">
                <a:effectLst>
                  <a:outerShdw blurRad="38100" dist="38100" dir="2700000" algn="tl">
                    <a:srgbClr val="C0C0C0"/>
                  </a:outerShdw>
                </a:effectLst>
                <a:latin typeface="Times New Roman" pitchFamily="18" charset="0"/>
              </a:rPr>
              <a:t>Honda North </a:t>
            </a:r>
            <a:r>
              <a:rPr lang="en-US" sz="1700" i="1" dirty="0" smtClean="0">
                <a:effectLst>
                  <a:outerShdw blurRad="38100" dist="38100" dir="2700000" algn="tl">
                    <a:srgbClr val="C0C0C0"/>
                  </a:outerShdw>
                </a:effectLst>
                <a:latin typeface="Times New Roman" pitchFamily="18" charset="0"/>
              </a:rPr>
              <a:t>America HR&amp;E</a:t>
            </a:r>
            <a:endParaRPr lang="en-US" sz="1700" i="1" dirty="0">
              <a:effectLst>
                <a:outerShdw blurRad="38100" dist="38100" dir="2700000" algn="tl">
                  <a:srgbClr val="C0C0C0"/>
                </a:outerShdw>
              </a:effectLst>
              <a:latin typeface="Times New Roman" pitchFamily="18" charset="0"/>
            </a:endParaRPr>
          </a:p>
        </p:txBody>
      </p:sp>
      <p:sp>
        <p:nvSpPr>
          <p:cNvPr id="15365" name="Text Box 230"/>
          <p:cNvSpPr txBox="1">
            <a:spLocks noChangeArrowheads="1"/>
          </p:cNvSpPr>
          <p:nvPr/>
        </p:nvSpPr>
        <p:spPr bwMode="auto">
          <a:xfrm>
            <a:off x="469826" y="1436258"/>
            <a:ext cx="8654105"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dirty="0">
                <a:latin typeface="Arial Narrow" panose="020B0606020202030204" pitchFamily="34" charset="0"/>
              </a:rPr>
              <a:t>AGENDA </a:t>
            </a:r>
            <a:endParaRPr lang="en-US" altLang="en-US" sz="2000" b="1" u="sng" dirty="0" smtClean="0">
              <a:latin typeface="Arial Narrow" panose="020B0606020202030204" pitchFamily="34" charset="0"/>
            </a:endParaRPr>
          </a:p>
          <a:p>
            <a:pPr eaLnBrk="1" hangingPunct="1">
              <a:spcBef>
                <a:spcPct val="0"/>
              </a:spcBef>
              <a:buFontTx/>
              <a:buNone/>
            </a:pPr>
            <a:r>
              <a:rPr lang="en-US" altLang="en-US" sz="2000" b="1" dirty="0" smtClean="0">
                <a:solidFill>
                  <a:srgbClr val="00B050"/>
                </a:solidFill>
                <a:latin typeface="Arial Narrow" panose="020B0606020202030204" pitchFamily="34" charset="0"/>
                <a:cs typeface="Times New Roman" panose="02020603050405020304" pitchFamily="18" charset="0"/>
              </a:rPr>
              <a:t>8:00 – 8:30</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	Registration &amp; Lite Breakfast  </a:t>
            </a:r>
          </a:p>
          <a:p>
            <a:pPr eaLnBrk="1" hangingPunct="1">
              <a:spcBef>
                <a:spcPct val="0"/>
              </a:spcBef>
              <a:buFontTx/>
              <a:buNone/>
            </a:pPr>
            <a:r>
              <a:rPr lang="en-US" altLang="en-US" sz="2000" dirty="0" smtClean="0">
                <a:latin typeface="Arial Narrow" panose="020B0606020202030204" pitchFamily="34" charset="0"/>
                <a:cs typeface="Times New Roman" panose="02020603050405020304" pitchFamily="18" charset="0"/>
              </a:rPr>
              <a:t>8:30-9:30			</a:t>
            </a:r>
            <a:r>
              <a:rPr lang="en-US" altLang="en-US" sz="2000" b="1" dirty="0" smtClean="0">
                <a:latin typeface="Arial Narrow" panose="020B0606020202030204" pitchFamily="34" charset="0"/>
                <a:cs typeface="Times New Roman" panose="02020603050405020304" pitchFamily="18" charset="0"/>
              </a:rPr>
              <a:t>Welcome and Introductions </a:t>
            </a:r>
            <a:r>
              <a:rPr lang="en-US" altLang="en-US" sz="2000" dirty="0" smtClean="0">
                <a:latin typeface="Arial Narrow" panose="020B0606020202030204" pitchFamily="34" charset="0"/>
                <a:cs typeface="Times New Roman" panose="02020603050405020304" pitchFamily="18" charset="0"/>
              </a:rPr>
              <a:t>– HNA Top Exec. Updates </a:t>
            </a:r>
            <a:br>
              <a:rPr lang="en-US" altLang="en-US" sz="2000" dirty="0" smtClean="0">
                <a:latin typeface="Arial Narrow" panose="020B0606020202030204" pitchFamily="34" charset="0"/>
                <a:cs typeface="Times New Roman" panose="02020603050405020304" pitchFamily="18" charset="0"/>
              </a:rPr>
            </a:br>
            <a:r>
              <a:rPr lang="en-US" altLang="en-US" sz="2000" dirty="0" smtClean="0">
                <a:latin typeface="Arial Narrow" panose="020B0606020202030204" pitchFamily="34" charset="0"/>
                <a:cs typeface="Times New Roman" panose="02020603050405020304" pitchFamily="18" charset="0"/>
              </a:rPr>
              <a:t>				- Patrick Easton, HNA</a:t>
            </a:r>
            <a:endParaRPr lang="en-US" altLang="en-US" sz="2000" dirty="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9:30-10:30		</a:t>
            </a:r>
            <a:r>
              <a:rPr lang="en-US" altLang="en-US" sz="2000" b="1" dirty="0" smtClean="0">
                <a:latin typeface="Arial Narrow" panose="020B0606020202030204" pitchFamily="34" charset="0"/>
                <a:cs typeface="Times New Roman" panose="02020603050405020304" pitchFamily="18" charset="0"/>
              </a:rPr>
              <a:t>HR Interest Presentation </a:t>
            </a:r>
            <a:br>
              <a:rPr lang="en-US" altLang="en-US" sz="2000" b="1" dirty="0" smtClean="0">
                <a:latin typeface="Arial Narrow" panose="020B0606020202030204" pitchFamily="34" charset="0"/>
                <a:cs typeface="Times New Roman" panose="02020603050405020304" pitchFamily="18" charset="0"/>
              </a:rPr>
            </a:br>
            <a:r>
              <a:rPr lang="en-US" altLang="en-US" sz="2000" b="1" dirty="0" smtClean="0">
                <a:latin typeface="Arial Narrow" panose="020B0606020202030204" pitchFamily="34" charset="0"/>
                <a:cs typeface="Times New Roman" panose="02020603050405020304" pitchFamily="18" charset="0"/>
              </a:rPr>
              <a:t>				– </a:t>
            </a:r>
            <a:r>
              <a:rPr lang="en-US" altLang="en-US" sz="2000" dirty="0" smtClean="0">
                <a:latin typeface="Arial Narrow" panose="020B0606020202030204" pitchFamily="34" charset="0"/>
                <a:cs typeface="Times New Roman" panose="02020603050405020304" pitchFamily="18" charset="0"/>
              </a:rPr>
              <a:t>Anne Marie Singleton, </a:t>
            </a:r>
            <a:r>
              <a:rPr lang="en-US" altLang="en-US" sz="2000" dirty="0" err="1" smtClean="0">
                <a:latin typeface="Arial Narrow" panose="020B0606020202030204" pitchFamily="34" charset="0"/>
                <a:cs typeface="Times New Roman" panose="02020603050405020304" pitchFamily="18" charset="0"/>
              </a:rPr>
              <a:t>McGohan</a:t>
            </a:r>
            <a:r>
              <a:rPr lang="en-US" altLang="en-US" sz="2000" dirty="0" smtClean="0">
                <a:latin typeface="Arial Narrow" panose="020B0606020202030204" pitchFamily="34" charset="0"/>
                <a:cs typeface="Times New Roman" panose="02020603050405020304" pitchFamily="18" charset="0"/>
              </a:rPr>
              <a:t> </a:t>
            </a:r>
            <a:r>
              <a:rPr lang="en-US" altLang="en-US" sz="2000" dirty="0" err="1" smtClean="0">
                <a:latin typeface="Arial Narrow" panose="020B0606020202030204" pitchFamily="34" charset="0"/>
                <a:cs typeface="Times New Roman" panose="02020603050405020304" pitchFamily="18" charset="0"/>
              </a:rPr>
              <a:t>Brabender</a:t>
            </a:r>
            <a:r>
              <a:rPr lang="en-US" altLang="en-US" sz="2000" b="1" dirty="0" smtClean="0">
                <a:latin typeface="Arial Narrow" panose="020B0606020202030204" pitchFamily="34" charset="0"/>
                <a:cs typeface="Times New Roman" panose="02020603050405020304" pitchFamily="18" charset="0"/>
              </a:rPr>
              <a:t/>
            </a:r>
            <a:br>
              <a:rPr lang="en-US" altLang="en-US" sz="2000" b="1" dirty="0" smtClean="0">
                <a:latin typeface="Arial Narrow" panose="020B0606020202030204" pitchFamily="34" charset="0"/>
                <a:cs typeface="Times New Roman" panose="02020603050405020304" pitchFamily="18" charset="0"/>
              </a:rPr>
            </a:br>
            <a:r>
              <a:rPr lang="en-US" altLang="en-US" sz="2000" dirty="0" smtClean="0">
                <a:latin typeface="Arial Narrow" panose="020B0606020202030204" pitchFamily="34" charset="0"/>
                <a:cs typeface="Times New Roman" panose="02020603050405020304" pitchFamily="18" charset="0"/>
              </a:rPr>
              <a:t>10:30-10:40	</a:t>
            </a:r>
            <a:r>
              <a:rPr lang="en-US" altLang="en-US" sz="2000" dirty="0">
                <a:latin typeface="Arial Narrow" panose="020B0606020202030204" pitchFamily="34" charset="0"/>
                <a:cs typeface="Times New Roman" panose="02020603050405020304" pitchFamily="18" charset="0"/>
              </a:rPr>
              <a:t>	</a:t>
            </a:r>
            <a:r>
              <a:rPr lang="en-US" altLang="en-US" sz="2000" b="1" i="1" dirty="0" smtClean="0">
                <a:solidFill>
                  <a:srgbClr val="00B050"/>
                </a:solidFill>
                <a:latin typeface="Arial Narrow" panose="020B0606020202030204" pitchFamily="34" charset="0"/>
                <a:cs typeface="Times New Roman" panose="02020603050405020304" pitchFamily="18" charset="0"/>
              </a:rPr>
              <a:t>Break </a:t>
            </a:r>
          </a:p>
          <a:p>
            <a:pPr>
              <a:spcBef>
                <a:spcPct val="0"/>
              </a:spcBef>
              <a:buNone/>
            </a:pPr>
            <a:r>
              <a:rPr lang="en-US" altLang="en-US" sz="2000" dirty="0" smtClean="0">
                <a:latin typeface="Arial Narrow" panose="020B0606020202030204" pitchFamily="34" charset="0"/>
                <a:cs typeface="Times New Roman" panose="02020603050405020304" pitchFamily="18" charset="0"/>
              </a:rPr>
              <a:t>10:40-11:40</a:t>
            </a:r>
            <a:r>
              <a:rPr lang="en-US" altLang="en-US" sz="2000" dirty="0">
                <a:latin typeface="Arial Narrow" panose="020B0606020202030204" pitchFamily="34" charset="0"/>
                <a:cs typeface="Times New Roman" panose="02020603050405020304" pitchFamily="18" charset="0"/>
              </a:rPr>
              <a:t>		</a:t>
            </a:r>
            <a:r>
              <a:rPr lang="en-US" altLang="en-US" sz="2000" dirty="0" smtClean="0">
                <a:latin typeface="Arial Narrow" panose="020B0606020202030204" pitchFamily="34" charset="0"/>
                <a:cs typeface="Times New Roman" panose="02020603050405020304" pitchFamily="18" charset="0"/>
              </a:rPr>
              <a:t>Best Practice Presentation – “Using PDCA for Onboarding/Training 					Success” – Karolyn Hofacker, GTI</a:t>
            </a:r>
          </a:p>
          <a:p>
            <a:pPr>
              <a:spcBef>
                <a:spcPct val="0"/>
              </a:spcBef>
              <a:buNone/>
            </a:pPr>
            <a:r>
              <a:rPr lang="en-US" altLang="en-US" sz="2000" b="1" dirty="0" smtClean="0">
                <a:solidFill>
                  <a:srgbClr val="00B050"/>
                </a:solidFill>
                <a:latin typeface="Arial Narrow" panose="020B0606020202030204" pitchFamily="34" charset="0"/>
                <a:cs typeface="Times New Roman" panose="02020603050405020304" pitchFamily="18" charset="0"/>
              </a:rPr>
              <a:t>11:40 </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12:00</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i="1" dirty="0">
                <a:solidFill>
                  <a:srgbClr val="00B050"/>
                </a:solidFill>
                <a:latin typeface="Arial Narrow" panose="020B0606020202030204" pitchFamily="34" charset="0"/>
                <a:cs typeface="Times New Roman" panose="02020603050405020304" pitchFamily="18" charset="0"/>
              </a:rPr>
              <a:t>Lunch </a:t>
            </a:r>
            <a:endParaRPr lang="en-US" altLang="en-US" sz="2000" dirty="0" smtClean="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12:00-1:00		</a:t>
            </a:r>
            <a:r>
              <a:rPr lang="en-US" altLang="en-US" sz="2000" b="1" dirty="0" smtClean="0">
                <a:latin typeface="Arial Narrow" panose="020B0606020202030204" pitchFamily="34" charset="0"/>
                <a:cs typeface="Times New Roman" panose="02020603050405020304" pitchFamily="18" charset="0"/>
              </a:rPr>
              <a:t>Training Workshop </a:t>
            </a:r>
            <a:r>
              <a:rPr lang="en-US" altLang="en-US" sz="2000" dirty="0" smtClean="0">
                <a:latin typeface="Arial Narrow" panose="020B0606020202030204" pitchFamily="34" charset="0"/>
                <a:cs typeface="Times New Roman" panose="02020603050405020304" pitchFamily="18" charset="0"/>
              </a:rPr>
              <a:t>– “Millennials &amp; Generation Z: Reducing Attrition 				and Unlocking your Company’s Productivity” – Aurora Training 						Advantage</a:t>
            </a:r>
          </a:p>
          <a:p>
            <a:pPr>
              <a:spcBef>
                <a:spcPct val="0"/>
              </a:spcBef>
              <a:buNone/>
            </a:pPr>
            <a:r>
              <a:rPr lang="en-US" altLang="en-US" sz="2000" b="1" dirty="0" smtClean="0">
                <a:solidFill>
                  <a:srgbClr val="0070C0"/>
                </a:solidFill>
                <a:latin typeface="Arial Narrow" panose="020B0606020202030204" pitchFamily="34" charset="0"/>
                <a:cs typeface="Times New Roman" panose="02020603050405020304" pitchFamily="18" charset="0"/>
              </a:rPr>
              <a:t>1:00-2:00	</a:t>
            </a:r>
            <a:r>
              <a:rPr lang="en-US" altLang="en-US" sz="2000" b="1" dirty="0">
                <a:solidFill>
                  <a:srgbClr val="0070C0"/>
                </a:solidFill>
                <a:latin typeface="Arial Narrow" panose="020B0606020202030204" pitchFamily="34" charset="0"/>
                <a:cs typeface="Times New Roman" panose="02020603050405020304" pitchFamily="18" charset="0"/>
              </a:rPr>
              <a:t>		HMA Plant </a:t>
            </a:r>
            <a:r>
              <a:rPr lang="en-US" altLang="en-US" sz="2000" b="1" dirty="0" smtClean="0">
                <a:solidFill>
                  <a:srgbClr val="0070C0"/>
                </a:solidFill>
                <a:latin typeface="Arial Narrow" panose="020B0606020202030204" pitchFamily="34" charset="0"/>
                <a:cs typeface="Times New Roman" panose="02020603050405020304" pitchFamily="18" charset="0"/>
              </a:rPr>
              <a:t>Tour</a:t>
            </a:r>
            <a:endParaRPr lang="en-US" altLang="en-US" sz="2000" dirty="0" smtClean="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2:00-2:30			</a:t>
            </a:r>
            <a:r>
              <a:rPr lang="en-US" altLang="en-US" sz="2000" b="1" dirty="0" smtClean="0">
                <a:latin typeface="Arial Narrow" panose="020B0606020202030204" pitchFamily="34" charset="0"/>
                <a:cs typeface="Times New Roman" panose="02020603050405020304" pitchFamily="18" charset="0"/>
              </a:rPr>
              <a:t>Supplier Stability Program/SARG Updates/Open Discussion </a:t>
            </a:r>
          </a:p>
          <a:p>
            <a:pPr>
              <a:spcBef>
                <a:spcPct val="0"/>
              </a:spcBef>
              <a:buNone/>
            </a:pPr>
            <a:r>
              <a:rPr lang="en-US" altLang="en-US" sz="2000" b="1" dirty="0">
                <a:latin typeface="Arial Narrow" panose="020B0606020202030204" pitchFamily="34" charset="0"/>
                <a:cs typeface="Times New Roman" panose="02020603050405020304" pitchFamily="18" charset="0"/>
              </a:rPr>
              <a:t>	</a:t>
            </a:r>
            <a:r>
              <a:rPr lang="en-US" altLang="en-US" sz="2000" b="1" dirty="0" smtClean="0">
                <a:latin typeface="Arial Narrow" panose="020B0606020202030204" pitchFamily="34" charset="0"/>
                <a:cs typeface="Times New Roman" panose="02020603050405020304" pitchFamily="18" charset="0"/>
              </a:rPr>
              <a:t>			</a:t>
            </a:r>
            <a:r>
              <a:rPr lang="en-US" altLang="en-US" sz="2000" dirty="0" smtClean="0">
                <a:latin typeface="Arial Narrow" panose="020B0606020202030204" pitchFamily="34" charset="0"/>
                <a:cs typeface="Times New Roman" panose="02020603050405020304" pitchFamily="18" charset="0"/>
              </a:rPr>
              <a:t>– Tim Hites &amp; Julie Feltovich, HAM; Patrick Easton, HNA</a:t>
            </a:r>
            <a:endParaRPr lang="en-US" altLang="en-US" sz="2000" dirty="0">
              <a:latin typeface="Arial Narrow" panose="020B0606020202030204" pitchFamily="34" charset="0"/>
              <a:cs typeface="Times New Roman" panose="02020603050405020304" pitchFamily="18" charset="0"/>
            </a:endParaRPr>
          </a:p>
          <a:p>
            <a:pPr eaLnBrk="1" hangingPunct="1">
              <a:spcBef>
                <a:spcPct val="0"/>
              </a:spcBef>
              <a:buFontTx/>
              <a:buNone/>
            </a:pPr>
            <a:r>
              <a:rPr lang="en-US" altLang="en-US" sz="2000" b="1" dirty="0" smtClean="0">
                <a:solidFill>
                  <a:srgbClr val="00B050"/>
                </a:solidFill>
                <a:latin typeface="Arial Narrow" panose="020B0606020202030204" pitchFamily="34" charset="0"/>
                <a:cs typeface="Times New Roman" panose="02020603050405020304" pitchFamily="18" charset="0"/>
              </a:rPr>
              <a:t>2:30</a:t>
            </a:r>
            <a:r>
              <a:rPr lang="en-US" altLang="en-US" sz="2000" dirty="0" smtClean="0">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Adjournment</a:t>
            </a:r>
            <a:endParaRPr lang="en-US" altLang="en-US" sz="2000" b="1" dirty="0">
              <a:solidFill>
                <a:srgbClr val="00B050"/>
              </a:solidFill>
              <a:latin typeface="Arial Narrow" panose="020B0606020202030204" pitchFamily="34" charset="0"/>
              <a:cs typeface="Times New Roman" panose="02020603050405020304" pitchFamily="18" charset="0"/>
            </a:endParaRPr>
          </a:p>
          <a:p>
            <a:pPr eaLnBrk="1" hangingPunct="1">
              <a:spcBef>
                <a:spcPct val="0"/>
              </a:spcBef>
              <a:buFontTx/>
              <a:buNone/>
            </a:pPr>
            <a:endParaRPr lang="en-US" altLang="en-US" sz="1600" dirty="0">
              <a:latin typeface="Arial Narrow" panose="020B0606020202030204" pitchFamily="34" charset="0"/>
            </a:endParaRPr>
          </a:p>
        </p:txBody>
      </p:sp>
      <p:sp>
        <p:nvSpPr>
          <p:cNvPr id="15366" name="Text Box 231"/>
          <p:cNvSpPr txBox="1">
            <a:spLocks noChangeArrowheads="1"/>
          </p:cNvSpPr>
          <p:nvPr/>
        </p:nvSpPr>
        <p:spPr bwMode="auto">
          <a:xfrm>
            <a:off x="601667" y="5440363"/>
            <a:ext cx="230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latin typeface="Arial Narrow" panose="020B0606020202030204" pitchFamily="34" charset="0"/>
              </a:rPr>
              <a:t> </a:t>
            </a:r>
          </a:p>
        </p:txBody>
      </p:sp>
      <p:sp>
        <p:nvSpPr>
          <p:cNvPr id="15367" name="Text Box 237"/>
          <p:cNvSpPr txBox="1">
            <a:spLocks noChangeArrowheads="1"/>
          </p:cNvSpPr>
          <p:nvPr/>
        </p:nvSpPr>
        <p:spPr bwMode="auto">
          <a:xfrm>
            <a:off x="649292" y="5410204"/>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Arial Narrow" panose="020B0606020202030204" pitchFamily="34" charset="0"/>
              </a:rPr>
              <a:t>  </a:t>
            </a:r>
          </a:p>
        </p:txBody>
      </p:sp>
      <p:sp>
        <p:nvSpPr>
          <p:cNvPr id="15368" name="Text Box 242"/>
          <p:cNvSpPr txBox="1">
            <a:spLocks noChangeArrowheads="1"/>
          </p:cNvSpPr>
          <p:nvPr/>
        </p:nvSpPr>
        <p:spPr bwMode="auto">
          <a:xfrm>
            <a:off x="7175500" y="2682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dirty="0">
              <a:latin typeface="Arial Narrow" panose="020B0606020202030204" pitchFamily="34" charset="0"/>
            </a:endParaRPr>
          </a:p>
        </p:txBody>
      </p:sp>
      <p:sp>
        <p:nvSpPr>
          <p:cNvPr id="15370" name="Text Box 228"/>
          <p:cNvSpPr txBox="1">
            <a:spLocks noChangeArrowheads="1"/>
          </p:cNvSpPr>
          <p:nvPr/>
        </p:nvSpPr>
        <p:spPr bwMode="auto">
          <a:xfrm>
            <a:off x="1872582" y="499234"/>
            <a:ext cx="52959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latin typeface="Arial Narrow" panose="020B0606020202030204" pitchFamily="34" charset="0"/>
              </a:rPr>
              <a:t>     SARG Mtg. Agenda </a:t>
            </a:r>
          </a:p>
          <a:p>
            <a:pPr algn="ctr" eaLnBrk="1" hangingPunct="1">
              <a:spcBef>
                <a:spcPct val="0"/>
              </a:spcBef>
              <a:buFontTx/>
              <a:buNone/>
            </a:pPr>
            <a:r>
              <a:rPr lang="en-US" altLang="en-US" sz="1800" b="1" dirty="0" smtClean="0">
                <a:latin typeface="Arial Narrow" panose="020B0606020202030204" pitchFamily="34" charset="0"/>
              </a:rPr>
              <a:t>February 6, 2020</a:t>
            </a:r>
            <a:endParaRPr lang="en-US" altLang="en-US" sz="1800" b="1" dirty="0">
              <a:latin typeface="Arial Narrow" panose="020B0606020202030204" pitchFamily="34" charset="0"/>
            </a:endParaRPr>
          </a:p>
          <a:p>
            <a:pPr algn="ctr" eaLnBrk="1" hangingPunct="1">
              <a:spcBef>
                <a:spcPct val="0"/>
              </a:spcBef>
              <a:buFontTx/>
              <a:buNone/>
            </a:pPr>
            <a:r>
              <a:rPr lang="en-US" altLang="en-US" sz="1800" b="1" dirty="0" smtClean="0">
                <a:solidFill>
                  <a:srgbClr val="FF0000"/>
                </a:solidFill>
                <a:latin typeface="Arial Narrow" panose="020B0606020202030204" pitchFamily="34" charset="0"/>
              </a:rPr>
              <a:t>American Honda</a:t>
            </a:r>
          </a:p>
          <a:p>
            <a:pPr algn="ctr" eaLnBrk="1" hangingPunct="1">
              <a:spcBef>
                <a:spcPct val="0"/>
              </a:spcBef>
              <a:buFontTx/>
              <a:buNone/>
            </a:pPr>
            <a:r>
              <a:rPr lang="en-US" altLang="en-US" sz="1400" dirty="0" smtClean="0">
                <a:latin typeface="Arial Narrow" panose="020B0606020202030204" pitchFamily="34" charset="0"/>
              </a:rPr>
              <a:t>101 Stanfield Road, Troy, OH</a:t>
            </a:r>
            <a:endParaRPr lang="en-US" altLang="en-US" sz="1400" dirty="0">
              <a:latin typeface="Arial Narrow" panose="020B0606020202030204" pitchFamily="34" charset="0"/>
            </a:endParaRPr>
          </a:p>
        </p:txBody>
      </p:sp>
      <p:pic>
        <p:nvPicPr>
          <p:cNvPr id="153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71568" y="499234"/>
            <a:ext cx="1587684" cy="86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266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0"/>
          <p:cNvSpPr>
            <a:spLocks noChangeArrowheads="1"/>
          </p:cNvSpPr>
          <p:nvPr/>
        </p:nvSpPr>
        <p:spPr bwMode="auto">
          <a:xfrm>
            <a:off x="515735" y="934029"/>
            <a:ext cx="7397342" cy="824592"/>
          </a:xfrm>
          <a:prstGeom prst="rect">
            <a:avLst/>
          </a:prstGeom>
          <a:solidFill>
            <a:srgbClr val="CC0000"/>
          </a:solidFill>
          <a:ln w="9525">
            <a:noFill/>
            <a:miter lim="800000"/>
            <a:headEnd/>
            <a:tailEnd/>
          </a:ln>
        </p:spPr>
        <p:txBody>
          <a:bodyPr wrap="none" anchor="ctr"/>
          <a:lstStyle/>
          <a:p>
            <a:pPr defTabSz="685800" fontAlgn="base">
              <a:spcBef>
                <a:spcPct val="0"/>
              </a:spcBef>
              <a:spcAft>
                <a:spcPct val="0"/>
              </a:spcAft>
              <a:defRPr/>
            </a:pPr>
            <a:endParaRPr lang="en-US" sz="1350" b="1" dirty="0">
              <a:solidFill>
                <a:srgbClr val="FFFFFF"/>
              </a:solidFill>
              <a:latin typeface="Arial"/>
            </a:endParaRPr>
          </a:p>
        </p:txBody>
      </p:sp>
      <p:sp>
        <p:nvSpPr>
          <p:cNvPr id="26629" name="Text Box 20"/>
          <p:cNvSpPr txBox="1">
            <a:spLocks noChangeArrowheads="1"/>
          </p:cNvSpPr>
          <p:nvPr/>
        </p:nvSpPr>
        <p:spPr bwMode="auto">
          <a:xfrm>
            <a:off x="790998" y="1023159"/>
            <a:ext cx="5419449" cy="646331"/>
          </a:xfrm>
          <a:prstGeom prst="rect">
            <a:avLst/>
          </a:prstGeom>
          <a:noFill/>
          <a:ln w="9525">
            <a:noFill/>
            <a:miter lim="800000"/>
            <a:headEnd/>
            <a:tailEnd/>
          </a:ln>
        </p:spPr>
        <p:txBody>
          <a:bodyPr wrap="square">
            <a:spAutoFit/>
          </a:bodyPr>
          <a:lstStyle/>
          <a:p>
            <a:pPr defTabSz="685800" fontAlgn="base">
              <a:spcBef>
                <a:spcPct val="0"/>
              </a:spcBef>
              <a:spcAft>
                <a:spcPct val="0"/>
              </a:spcAft>
            </a:pPr>
            <a:r>
              <a:rPr lang="en-US" sz="3600" dirty="0" smtClean="0">
                <a:solidFill>
                  <a:srgbClr val="FFFFFF"/>
                </a:solidFill>
                <a:latin typeface="Arial"/>
                <a:ea typeface="HGSSoeiKakugothicUB" pitchFamily="50" charset="-128"/>
              </a:rPr>
              <a:t>February 2020 SARG</a:t>
            </a:r>
            <a:endParaRPr lang="en-US" sz="3600" dirty="0">
              <a:solidFill>
                <a:srgbClr val="FFFFFF"/>
              </a:solidFill>
              <a:latin typeface="Arial"/>
              <a:ea typeface="HGSSoeiKakugothicUB" pitchFamily="50" charset="-128"/>
            </a:endParaRPr>
          </a:p>
        </p:txBody>
      </p:sp>
      <p:sp>
        <p:nvSpPr>
          <p:cNvPr id="9" name="Rectangle 24"/>
          <p:cNvSpPr>
            <a:spLocks noChangeArrowheads="1"/>
          </p:cNvSpPr>
          <p:nvPr/>
        </p:nvSpPr>
        <p:spPr bwMode="auto">
          <a:xfrm>
            <a:off x="316523" y="204103"/>
            <a:ext cx="225588" cy="6056020"/>
          </a:xfrm>
          <a:prstGeom prst="rect">
            <a:avLst/>
          </a:prstGeom>
          <a:solidFill>
            <a:srgbClr val="CC0000"/>
          </a:solidFill>
          <a:ln w="9525">
            <a:noFill/>
            <a:miter lim="800000"/>
            <a:headEnd/>
            <a:tailEnd/>
          </a:ln>
        </p:spPr>
        <p:txBody>
          <a:bodyPr wrap="none" anchor="ctr"/>
          <a:lstStyle/>
          <a:p>
            <a:pPr defTabSz="685800" fontAlgn="base">
              <a:spcBef>
                <a:spcPct val="0"/>
              </a:spcBef>
              <a:spcAft>
                <a:spcPct val="0"/>
              </a:spcAft>
              <a:defRPr/>
            </a:pPr>
            <a:endParaRPr lang="en-US" sz="1350" dirty="0">
              <a:solidFill>
                <a:srgbClr val="000000"/>
              </a:solidFill>
              <a:latin typeface="Arial"/>
            </a:endParaRPr>
          </a:p>
        </p:txBody>
      </p:sp>
      <p:sp>
        <p:nvSpPr>
          <p:cNvPr id="10" name="TextBox 9"/>
          <p:cNvSpPr txBox="1"/>
          <p:nvPr/>
        </p:nvSpPr>
        <p:spPr>
          <a:xfrm>
            <a:off x="7429500" y="5657851"/>
            <a:ext cx="1654382" cy="276999"/>
          </a:xfrm>
          <a:prstGeom prst="rect">
            <a:avLst/>
          </a:prstGeom>
          <a:noFill/>
        </p:spPr>
        <p:txBody>
          <a:bodyPr wrap="square" rtlCol="0">
            <a:spAutoFit/>
          </a:bodyPr>
          <a:lstStyle/>
          <a:p>
            <a:pPr algn="ctr" defTabSz="685800" fontAlgn="base">
              <a:spcBef>
                <a:spcPct val="0"/>
              </a:spcBef>
              <a:spcAft>
                <a:spcPct val="0"/>
              </a:spcAft>
            </a:pPr>
            <a:r>
              <a:rPr lang="en-US" sz="1200" dirty="0">
                <a:solidFill>
                  <a:srgbClr val="FFFFFF"/>
                </a:solidFill>
                <a:effectLst>
                  <a:outerShdw blurRad="38100" dist="38100" dir="2700000" algn="tl">
                    <a:srgbClr val="000000">
                      <a:alpha val="43137"/>
                    </a:srgbClr>
                  </a:outerShdw>
                </a:effectLst>
                <a:latin typeface="Arial" charset="0"/>
              </a:rPr>
              <a:t>2019 Honda Odyssey</a:t>
            </a:r>
          </a:p>
        </p:txBody>
      </p:sp>
      <p:pic>
        <p:nvPicPr>
          <p:cNvPr id="8" name="Picture 2" descr="http://hondateamlink.ham.am.honda.com/hnas/sites/hr/Shared%20Documents/email-footer-SARG-logo-on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779" y="253749"/>
            <a:ext cx="260191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4628" y="5721924"/>
            <a:ext cx="3013308" cy="928036"/>
          </a:xfrm>
          <a:prstGeom prst="rect">
            <a:avLst/>
          </a:prstGeom>
        </p:spPr>
      </p:pic>
      <p:sp>
        <p:nvSpPr>
          <p:cNvPr id="3" name="TextBox 2"/>
          <p:cNvSpPr txBox="1"/>
          <p:nvPr/>
        </p:nvSpPr>
        <p:spPr>
          <a:xfrm>
            <a:off x="1908316" y="2623930"/>
            <a:ext cx="5018169" cy="1446550"/>
          </a:xfrm>
          <a:prstGeom prst="rect">
            <a:avLst/>
          </a:prstGeom>
          <a:noFill/>
        </p:spPr>
        <p:txBody>
          <a:bodyPr wrap="none" rtlCol="0">
            <a:spAutoFit/>
          </a:bodyPr>
          <a:lstStyle/>
          <a:p>
            <a:r>
              <a:rPr lang="en-US" sz="8800" b="1" dirty="0" smtClean="0">
                <a:solidFill>
                  <a:schemeClr val="accent1">
                    <a:lumMod val="50000"/>
                  </a:schemeClr>
                </a:solidFill>
              </a:rPr>
              <a:t>Thank You</a:t>
            </a:r>
            <a:endParaRPr lang="en-US" sz="8800" b="1" dirty="0">
              <a:solidFill>
                <a:schemeClr val="accent1">
                  <a:lumMod val="50000"/>
                </a:schemeClr>
              </a:solidFill>
            </a:endParaRPr>
          </a:p>
        </p:txBody>
      </p:sp>
    </p:spTree>
    <p:extLst>
      <p:ext uri="{BB962C8B-B14F-4D97-AF65-F5344CB8AC3E}">
        <p14:creationId xmlns:p14="http://schemas.microsoft.com/office/powerpoint/2010/main" val="564076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5" name="Rectangle 151"/>
          <p:cNvSpPr>
            <a:spLocks noChangeArrowheads="1"/>
          </p:cNvSpPr>
          <p:nvPr/>
        </p:nvSpPr>
        <p:spPr bwMode="auto">
          <a:xfrm>
            <a:off x="389353" y="499230"/>
            <a:ext cx="2592954" cy="261610"/>
          </a:xfrm>
          <a:prstGeom prst="rect">
            <a:avLst/>
          </a:prstGeom>
          <a:noFill/>
          <a:ln w="9525" algn="ctr">
            <a:noFill/>
            <a:miter lim="800000"/>
            <a:headEnd/>
            <a:tailEnd/>
          </a:ln>
          <a:effectLst/>
        </p:spPr>
        <p:txBody>
          <a:bodyPr wrap="none" lIns="0" tIns="0" rIns="0" bIns="0">
            <a:spAutoFit/>
          </a:bodyPr>
          <a:lstStyle/>
          <a:p>
            <a:pPr defTabSz="865188">
              <a:spcBef>
                <a:spcPct val="50000"/>
              </a:spcBef>
              <a:defRPr/>
            </a:pPr>
            <a:r>
              <a:rPr lang="en-US" sz="1700" i="1" dirty="0">
                <a:effectLst>
                  <a:outerShdw blurRad="38100" dist="38100" dir="2700000" algn="tl">
                    <a:srgbClr val="C0C0C0"/>
                  </a:outerShdw>
                </a:effectLst>
                <a:latin typeface="Times New Roman" pitchFamily="18" charset="0"/>
              </a:rPr>
              <a:t>Honda North </a:t>
            </a:r>
            <a:r>
              <a:rPr lang="en-US" sz="1700" i="1" dirty="0" smtClean="0">
                <a:effectLst>
                  <a:outerShdw blurRad="38100" dist="38100" dir="2700000" algn="tl">
                    <a:srgbClr val="C0C0C0"/>
                  </a:outerShdw>
                </a:effectLst>
                <a:latin typeface="Times New Roman" pitchFamily="18" charset="0"/>
              </a:rPr>
              <a:t>America HR&amp;E</a:t>
            </a:r>
            <a:endParaRPr lang="en-US" sz="1700" i="1" dirty="0">
              <a:effectLst>
                <a:outerShdw blurRad="38100" dist="38100" dir="2700000" algn="tl">
                  <a:srgbClr val="C0C0C0"/>
                </a:outerShdw>
              </a:effectLst>
              <a:latin typeface="Times New Roman" pitchFamily="18" charset="0"/>
            </a:endParaRPr>
          </a:p>
        </p:txBody>
      </p:sp>
      <p:sp>
        <p:nvSpPr>
          <p:cNvPr id="15365" name="Text Box 230"/>
          <p:cNvSpPr txBox="1">
            <a:spLocks noChangeArrowheads="1"/>
          </p:cNvSpPr>
          <p:nvPr/>
        </p:nvSpPr>
        <p:spPr bwMode="auto">
          <a:xfrm>
            <a:off x="469826" y="2130607"/>
            <a:ext cx="8654105"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dirty="0">
                <a:latin typeface="Arial Narrow" panose="020B0606020202030204" pitchFamily="34" charset="0"/>
              </a:rPr>
              <a:t>AGENDA </a:t>
            </a:r>
            <a:endParaRPr lang="en-US" altLang="en-US" sz="2000" b="1" u="sng" dirty="0" smtClean="0">
              <a:latin typeface="Arial Narrow" panose="020B0606020202030204" pitchFamily="34" charset="0"/>
            </a:endParaRPr>
          </a:p>
          <a:p>
            <a:pPr eaLnBrk="1" hangingPunct="1">
              <a:spcBef>
                <a:spcPct val="0"/>
              </a:spcBef>
              <a:buFontTx/>
              <a:buNone/>
            </a:pPr>
            <a:r>
              <a:rPr lang="en-US" altLang="en-US" sz="2000" b="1" dirty="0" smtClean="0">
                <a:solidFill>
                  <a:srgbClr val="00B050"/>
                </a:solidFill>
                <a:latin typeface="Arial Narrow" panose="020B0606020202030204" pitchFamily="34" charset="0"/>
                <a:cs typeface="Times New Roman" panose="02020603050405020304" pitchFamily="18" charset="0"/>
              </a:rPr>
              <a:t>8:00 – 8:30</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	Registration &amp; Lite Breakfast  </a:t>
            </a:r>
          </a:p>
          <a:p>
            <a:pPr eaLnBrk="1" hangingPunct="1">
              <a:spcBef>
                <a:spcPct val="0"/>
              </a:spcBef>
              <a:buFontTx/>
              <a:buNone/>
            </a:pPr>
            <a:r>
              <a:rPr lang="en-US" altLang="en-US" sz="2000" dirty="0" smtClean="0">
                <a:latin typeface="Arial Narrow" panose="020B0606020202030204" pitchFamily="34" charset="0"/>
                <a:cs typeface="Times New Roman" panose="02020603050405020304" pitchFamily="18" charset="0"/>
              </a:rPr>
              <a:t>9:00-9:15			</a:t>
            </a:r>
            <a:r>
              <a:rPr lang="en-US" altLang="en-US" sz="2000" b="1" dirty="0" smtClean="0">
                <a:latin typeface="Arial Narrow" panose="020B0606020202030204" pitchFamily="34" charset="0"/>
                <a:cs typeface="Times New Roman" panose="02020603050405020304" pitchFamily="18" charset="0"/>
              </a:rPr>
              <a:t>Welcome, Introductions </a:t>
            </a:r>
            <a:r>
              <a:rPr lang="en-US" altLang="en-US" sz="2000" dirty="0" smtClean="0">
                <a:latin typeface="Arial Narrow" panose="020B0606020202030204" pitchFamily="34" charset="0"/>
                <a:cs typeface="Times New Roman" panose="02020603050405020304" pitchFamily="18" charset="0"/>
              </a:rPr>
              <a:t>– Patrick Easton, HNA</a:t>
            </a:r>
            <a:endParaRPr lang="en-US" altLang="en-US" sz="2000" dirty="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9:15-10:00		</a:t>
            </a:r>
            <a:r>
              <a:rPr lang="en-US" altLang="en-US" sz="2000" b="1" dirty="0" smtClean="0">
                <a:latin typeface="Arial Narrow" panose="020B0606020202030204" pitchFamily="34" charset="0"/>
                <a:cs typeface="Times New Roman" panose="02020603050405020304" pitchFamily="18" charset="0"/>
              </a:rPr>
              <a:t>Labor Update/Changes You Must Know/Open Discussion </a:t>
            </a:r>
            <a:br>
              <a:rPr lang="en-US" altLang="en-US" sz="2000" b="1" dirty="0" smtClean="0">
                <a:latin typeface="Arial Narrow" panose="020B0606020202030204" pitchFamily="34" charset="0"/>
                <a:cs typeface="Times New Roman" panose="02020603050405020304" pitchFamily="18" charset="0"/>
              </a:rPr>
            </a:br>
            <a:r>
              <a:rPr lang="en-US" altLang="en-US" sz="2000" b="1" dirty="0" smtClean="0">
                <a:latin typeface="Arial Narrow" panose="020B0606020202030204" pitchFamily="34" charset="0"/>
                <a:cs typeface="Times New Roman" panose="02020603050405020304" pitchFamily="18" charset="0"/>
              </a:rPr>
              <a:t>				</a:t>
            </a:r>
            <a:r>
              <a:rPr lang="en-US" altLang="en-US" sz="2000" dirty="0" smtClean="0">
                <a:latin typeface="Arial Narrow" panose="020B0606020202030204" pitchFamily="34" charset="0"/>
                <a:cs typeface="Times New Roman" panose="02020603050405020304" pitchFamily="18" charset="0"/>
              </a:rPr>
              <a:t>– Burr Forman	</a:t>
            </a:r>
          </a:p>
          <a:p>
            <a:pPr>
              <a:spcBef>
                <a:spcPct val="0"/>
              </a:spcBef>
              <a:buNone/>
            </a:pPr>
            <a:r>
              <a:rPr lang="en-US" altLang="en-US" sz="2000" dirty="0" smtClean="0">
                <a:latin typeface="Arial Narrow" panose="020B0606020202030204" pitchFamily="34" charset="0"/>
                <a:cs typeface="Times New Roman" panose="02020603050405020304" pitchFamily="18" charset="0"/>
              </a:rPr>
              <a:t>10:00	</a:t>
            </a:r>
            <a:r>
              <a:rPr lang="en-US" altLang="en-US" sz="2000" dirty="0">
                <a:latin typeface="Arial Narrow" panose="020B0606020202030204" pitchFamily="34" charset="0"/>
                <a:cs typeface="Times New Roman" panose="02020603050405020304" pitchFamily="18" charset="0"/>
              </a:rPr>
              <a:t>		Head to Honda Manufacturing Alabama (directly across the street)</a:t>
            </a:r>
          </a:p>
          <a:p>
            <a:pPr>
              <a:spcBef>
                <a:spcPct val="0"/>
              </a:spcBef>
              <a:buNone/>
            </a:pPr>
            <a:r>
              <a:rPr lang="en-US" altLang="en-US" sz="2000" b="1" dirty="0" smtClean="0">
                <a:solidFill>
                  <a:srgbClr val="0070C0"/>
                </a:solidFill>
                <a:latin typeface="Arial Narrow" panose="020B0606020202030204" pitchFamily="34" charset="0"/>
                <a:cs typeface="Times New Roman" panose="02020603050405020304" pitchFamily="18" charset="0"/>
              </a:rPr>
              <a:t>10:15-11:45</a:t>
            </a:r>
            <a:r>
              <a:rPr lang="en-US" altLang="en-US" sz="2000" b="1" dirty="0">
                <a:solidFill>
                  <a:srgbClr val="0070C0"/>
                </a:solidFill>
                <a:latin typeface="Arial Narrow" panose="020B0606020202030204" pitchFamily="34" charset="0"/>
                <a:cs typeface="Times New Roman" panose="02020603050405020304" pitchFamily="18" charset="0"/>
              </a:rPr>
              <a:t>		HMA Plant </a:t>
            </a:r>
            <a:r>
              <a:rPr lang="en-US" altLang="en-US" sz="2000" b="1" dirty="0" smtClean="0">
                <a:solidFill>
                  <a:srgbClr val="0070C0"/>
                </a:solidFill>
                <a:latin typeface="Arial Narrow" panose="020B0606020202030204" pitchFamily="34" charset="0"/>
                <a:cs typeface="Times New Roman" panose="02020603050405020304" pitchFamily="18" charset="0"/>
              </a:rPr>
              <a:t>Tour</a:t>
            </a:r>
          </a:p>
          <a:p>
            <a:pPr>
              <a:spcBef>
                <a:spcPct val="0"/>
              </a:spcBef>
              <a:buNone/>
            </a:pPr>
            <a:r>
              <a:rPr lang="en-US" altLang="en-US" sz="2000" dirty="0" smtClean="0">
                <a:latin typeface="Arial Narrow" panose="020B0606020202030204" pitchFamily="34" charset="0"/>
                <a:cs typeface="Times New Roman" panose="02020603050405020304" pitchFamily="18" charset="0"/>
              </a:rPr>
              <a:t>11:45</a:t>
            </a:r>
            <a:r>
              <a:rPr lang="en-US" altLang="en-US" sz="2000" dirty="0">
                <a:latin typeface="Arial Narrow" panose="020B0606020202030204" pitchFamily="34" charset="0"/>
                <a:cs typeface="Times New Roman" panose="02020603050405020304" pitchFamily="18" charset="0"/>
              </a:rPr>
              <a:t>			Head to </a:t>
            </a:r>
            <a:r>
              <a:rPr lang="en-US" altLang="en-US" sz="2000" dirty="0" smtClean="0">
                <a:latin typeface="Arial Narrow" panose="020B0606020202030204" pitchFamily="34" charset="0"/>
                <a:cs typeface="Times New Roman" panose="02020603050405020304" pitchFamily="18" charset="0"/>
              </a:rPr>
              <a:t>AIDT (directly </a:t>
            </a:r>
            <a:r>
              <a:rPr lang="en-US" altLang="en-US" sz="2000" dirty="0">
                <a:latin typeface="Arial Narrow" panose="020B0606020202030204" pitchFamily="34" charset="0"/>
                <a:cs typeface="Times New Roman" panose="02020603050405020304" pitchFamily="18" charset="0"/>
              </a:rPr>
              <a:t>across the street</a:t>
            </a:r>
            <a:r>
              <a:rPr lang="en-US" altLang="en-US" sz="2000" dirty="0" smtClean="0">
                <a:latin typeface="Arial Narrow" panose="020B0606020202030204" pitchFamily="34" charset="0"/>
                <a:cs typeface="Times New Roman" panose="02020603050405020304" pitchFamily="18" charset="0"/>
              </a:rPr>
              <a:t>)</a:t>
            </a:r>
          </a:p>
          <a:p>
            <a:pPr>
              <a:spcBef>
                <a:spcPct val="0"/>
              </a:spcBef>
              <a:buNone/>
            </a:pPr>
            <a:r>
              <a:rPr lang="en-US" altLang="en-US" sz="2000" b="1" dirty="0">
                <a:solidFill>
                  <a:srgbClr val="00B050"/>
                </a:solidFill>
                <a:latin typeface="Arial Narrow" panose="020B0606020202030204" pitchFamily="34" charset="0"/>
                <a:cs typeface="Times New Roman" panose="02020603050405020304" pitchFamily="18" charset="0"/>
              </a:rPr>
              <a:t>11:45 – 12:30		</a:t>
            </a:r>
            <a:r>
              <a:rPr lang="en-US" altLang="en-US" sz="2000" b="1" i="1" dirty="0">
                <a:solidFill>
                  <a:srgbClr val="00B050"/>
                </a:solidFill>
                <a:latin typeface="Arial Narrow" panose="020B0606020202030204" pitchFamily="34" charset="0"/>
                <a:cs typeface="Times New Roman" panose="02020603050405020304" pitchFamily="18" charset="0"/>
              </a:rPr>
              <a:t>Lunch </a:t>
            </a:r>
            <a:endParaRPr lang="en-US" altLang="en-US" sz="2000" dirty="0" smtClean="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12:30-1:30		</a:t>
            </a:r>
            <a:r>
              <a:rPr lang="en-US" altLang="en-US" sz="2000" b="1" dirty="0" smtClean="0">
                <a:latin typeface="Arial Narrow" panose="020B0606020202030204" pitchFamily="34" charset="0"/>
                <a:cs typeface="Times New Roman" panose="02020603050405020304" pitchFamily="18" charset="0"/>
              </a:rPr>
              <a:t>Top 10 Retirement Plan Internal Control Pitfalls and How to Avoid 				Them </a:t>
            </a:r>
            <a:r>
              <a:rPr lang="en-US" altLang="en-US" sz="2000" dirty="0" smtClean="0">
                <a:latin typeface="Arial Narrow" panose="020B0606020202030204" pitchFamily="34" charset="0"/>
                <a:cs typeface="Times New Roman" panose="02020603050405020304" pitchFamily="18" charset="0"/>
              </a:rPr>
              <a:t>– Angela Coker, RSM</a:t>
            </a:r>
          </a:p>
          <a:p>
            <a:pPr>
              <a:spcBef>
                <a:spcPct val="0"/>
              </a:spcBef>
              <a:buNone/>
            </a:pPr>
            <a:r>
              <a:rPr lang="en-US" altLang="en-US" sz="2000" b="1" dirty="0" smtClean="0">
                <a:solidFill>
                  <a:srgbClr val="00B050"/>
                </a:solidFill>
                <a:latin typeface="Arial Narrow" panose="020B0606020202030204" pitchFamily="34" charset="0"/>
                <a:cs typeface="Times New Roman" panose="02020603050405020304" pitchFamily="18" charset="0"/>
              </a:rPr>
              <a:t>1:30 </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1:45</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i="1" dirty="0" smtClean="0">
                <a:solidFill>
                  <a:srgbClr val="00B050"/>
                </a:solidFill>
                <a:latin typeface="Arial Narrow" panose="020B0606020202030204" pitchFamily="34" charset="0"/>
                <a:cs typeface="Times New Roman" panose="02020603050405020304" pitchFamily="18" charset="0"/>
              </a:rPr>
              <a:t>Break </a:t>
            </a:r>
            <a:endParaRPr lang="en-US" altLang="en-US" sz="2000" dirty="0" smtClean="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1:45-2:30			</a:t>
            </a:r>
            <a:r>
              <a:rPr lang="en-US" altLang="en-US" sz="2000" b="1" dirty="0" smtClean="0">
                <a:latin typeface="Arial Narrow" panose="020B0606020202030204" pitchFamily="34" charset="0"/>
                <a:cs typeface="Times New Roman" panose="02020603050405020304" pitchFamily="18" charset="0"/>
              </a:rPr>
              <a:t>SARG Updates/Open Discussion </a:t>
            </a:r>
            <a:r>
              <a:rPr lang="en-US" altLang="en-US" sz="2000" dirty="0" smtClean="0">
                <a:latin typeface="Arial Narrow" panose="020B0606020202030204" pitchFamily="34" charset="0"/>
                <a:cs typeface="Times New Roman" panose="02020603050405020304" pitchFamily="18" charset="0"/>
              </a:rPr>
              <a:t>– Patrick Easton, HNA</a:t>
            </a:r>
            <a:endParaRPr lang="en-US" altLang="en-US" sz="2000" dirty="0">
              <a:latin typeface="Arial Narrow" panose="020B0606020202030204" pitchFamily="34" charset="0"/>
              <a:cs typeface="Times New Roman" panose="02020603050405020304" pitchFamily="18" charset="0"/>
            </a:endParaRPr>
          </a:p>
          <a:p>
            <a:pPr eaLnBrk="1" hangingPunct="1">
              <a:spcBef>
                <a:spcPct val="0"/>
              </a:spcBef>
              <a:buFontTx/>
              <a:buNone/>
            </a:pPr>
            <a:r>
              <a:rPr lang="en-US" altLang="en-US" sz="2000" b="1" dirty="0" smtClean="0">
                <a:solidFill>
                  <a:srgbClr val="00B050"/>
                </a:solidFill>
                <a:latin typeface="Arial Narrow" panose="020B0606020202030204" pitchFamily="34" charset="0"/>
                <a:cs typeface="Times New Roman" panose="02020603050405020304" pitchFamily="18" charset="0"/>
              </a:rPr>
              <a:t>2:30</a:t>
            </a:r>
            <a:r>
              <a:rPr lang="en-US" altLang="en-US" sz="2000" dirty="0" smtClean="0">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Adjournment</a:t>
            </a:r>
            <a:endParaRPr lang="en-US" altLang="en-US" sz="2000" b="1" dirty="0">
              <a:solidFill>
                <a:srgbClr val="00B050"/>
              </a:solidFill>
              <a:latin typeface="Arial Narrow" panose="020B0606020202030204" pitchFamily="34" charset="0"/>
              <a:cs typeface="Times New Roman" panose="02020603050405020304" pitchFamily="18" charset="0"/>
            </a:endParaRPr>
          </a:p>
          <a:p>
            <a:pPr eaLnBrk="1" hangingPunct="1">
              <a:spcBef>
                <a:spcPct val="0"/>
              </a:spcBef>
              <a:buFontTx/>
              <a:buNone/>
            </a:pPr>
            <a:endParaRPr lang="en-US" altLang="en-US" sz="1600" dirty="0">
              <a:latin typeface="Arial Narrow" panose="020B0606020202030204" pitchFamily="34" charset="0"/>
            </a:endParaRPr>
          </a:p>
        </p:txBody>
      </p:sp>
      <p:sp>
        <p:nvSpPr>
          <p:cNvPr id="15366" name="Text Box 231"/>
          <p:cNvSpPr txBox="1">
            <a:spLocks noChangeArrowheads="1"/>
          </p:cNvSpPr>
          <p:nvPr/>
        </p:nvSpPr>
        <p:spPr bwMode="auto">
          <a:xfrm>
            <a:off x="601667" y="5440363"/>
            <a:ext cx="230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latin typeface="Arial Narrow" panose="020B0606020202030204" pitchFamily="34" charset="0"/>
              </a:rPr>
              <a:t> </a:t>
            </a:r>
          </a:p>
        </p:txBody>
      </p:sp>
      <p:sp>
        <p:nvSpPr>
          <p:cNvPr id="15367" name="Text Box 237"/>
          <p:cNvSpPr txBox="1">
            <a:spLocks noChangeArrowheads="1"/>
          </p:cNvSpPr>
          <p:nvPr/>
        </p:nvSpPr>
        <p:spPr bwMode="auto">
          <a:xfrm>
            <a:off x="649292" y="5410204"/>
            <a:ext cx="237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smtClean="0">
                <a:latin typeface="Arial Narrow" panose="020B0606020202030204" pitchFamily="34" charset="0"/>
              </a:rPr>
              <a:t> </a:t>
            </a:r>
            <a:endParaRPr lang="en-US" altLang="en-US" sz="1800" dirty="0">
              <a:latin typeface="Arial Narrow" panose="020B0606020202030204" pitchFamily="34" charset="0"/>
            </a:endParaRPr>
          </a:p>
        </p:txBody>
      </p:sp>
      <p:sp>
        <p:nvSpPr>
          <p:cNvPr id="15368" name="Text Box 242"/>
          <p:cNvSpPr txBox="1">
            <a:spLocks noChangeArrowheads="1"/>
          </p:cNvSpPr>
          <p:nvPr/>
        </p:nvSpPr>
        <p:spPr bwMode="auto">
          <a:xfrm>
            <a:off x="7175500" y="2682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dirty="0">
              <a:latin typeface="Arial Narrow" panose="020B0606020202030204" pitchFamily="34" charset="0"/>
            </a:endParaRPr>
          </a:p>
        </p:txBody>
      </p:sp>
      <p:sp>
        <p:nvSpPr>
          <p:cNvPr id="15370" name="Text Box 228"/>
          <p:cNvSpPr txBox="1">
            <a:spLocks noChangeArrowheads="1"/>
          </p:cNvSpPr>
          <p:nvPr/>
        </p:nvSpPr>
        <p:spPr bwMode="auto">
          <a:xfrm>
            <a:off x="1872582" y="499234"/>
            <a:ext cx="52959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latin typeface="Arial Narrow" panose="020B0606020202030204" pitchFamily="34" charset="0"/>
              </a:rPr>
              <a:t>     SARG Mtg. Agenda </a:t>
            </a:r>
          </a:p>
          <a:p>
            <a:pPr algn="ctr" eaLnBrk="1" hangingPunct="1">
              <a:spcBef>
                <a:spcPct val="0"/>
              </a:spcBef>
              <a:buFontTx/>
              <a:buNone/>
            </a:pPr>
            <a:r>
              <a:rPr lang="en-US" altLang="en-US" sz="1800" b="1" dirty="0" smtClean="0">
                <a:latin typeface="Arial Narrow" panose="020B0606020202030204" pitchFamily="34" charset="0"/>
              </a:rPr>
              <a:t>January 16, 2020</a:t>
            </a:r>
            <a:endParaRPr lang="en-US" altLang="en-US" sz="1800" b="1" dirty="0">
              <a:latin typeface="Arial Narrow" panose="020B0606020202030204" pitchFamily="34" charset="0"/>
            </a:endParaRPr>
          </a:p>
          <a:p>
            <a:pPr algn="ctr" eaLnBrk="1" hangingPunct="1">
              <a:spcBef>
                <a:spcPct val="0"/>
              </a:spcBef>
              <a:buFontTx/>
              <a:buNone/>
            </a:pPr>
            <a:r>
              <a:rPr lang="en-US" altLang="en-US" sz="1800" b="1" dirty="0" smtClean="0">
                <a:solidFill>
                  <a:srgbClr val="FF0000"/>
                </a:solidFill>
                <a:latin typeface="Arial Narrow" panose="020B0606020202030204" pitchFamily="34" charset="0"/>
              </a:rPr>
              <a:t>AIDT</a:t>
            </a:r>
          </a:p>
          <a:p>
            <a:pPr algn="ctr" eaLnBrk="1" hangingPunct="1">
              <a:spcBef>
                <a:spcPct val="0"/>
              </a:spcBef>
              <a:buFontTx/>
              <a:buNone/>
            </a:pPr>
            <a:r>
              <a:rPr lang="en-US" altLang="en-US" sz="1400" dirty="0" smtClean="0">
                <a:latin typeface="Arial Narrow" panose="020B0606020202030204" pitchFamily="34" charset="0"/>
              </a:rPr>
              <a:t>46480 US-78</a:t>
            </a:r>
            <a:endParaRPr lang="en-US" altLang="en-US" sz="1400" dirty="0">
              <a:latin typeface="Arial Narrow" panose="020B0606020202030204" pitchFamily="34" charset="0"/>
            </a:endParaRPr>
          </a:p>
          <a:p>
            <a:pPr algn="ctr" eaLnBrk="1" hangingPunct="1">
              <a:spcBef>
                <a:spcPct val="0"/>
              </a:spcBef>
              <a:buFontTx/>
              <a:buNone/>
            </a:pPr>
            <a:r>
              <a:rPr lang="en-US" altLang="en-US" sz="1400" dirty="0" smtClean="0">
                <a:latin typeface="Arial Narrow" panose="020B0606020202030204" pitchFamily="34" charset="0"/>
              </a:rPr>
              <a:t>Lincoln, AL 35096</a:t>
            </a:r>
            <a:endParaRPr lang="en-US" altLang="en-US" sz="1400" dirty="0">
              <a:latin typeface="Arial Narrow" panose="020B0606020202030204" pitchFamily="34" charset="0"/>
            </a:endParaRPr>
          </a:p>
        </p:txBody>
      </p:sp>
      <p:pic>
        <p:nvPicPr>
          <p:cNvPr id="1537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84985" y="499234"/>
            <a:ext cx="1760850" cy="86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7826" y="1600200"/>
            <a:ext cx="2980175" cy="923330"/>
          </a:xfrm>
          <a:prstGeom prst="rect">
            <a:avLst/>
          </a:prstGeom>
          <a:solidFill>
            <a:srgbClr val="FFFF00"/>
          </a:solidFill>
        </p:spPr>
        <p:txBody>
          <a:bodyPr wrap="none" rtlCol="0">
            <a:spAutoFit/>
          </a:bodyPr>
          <a:lstStyle/>
          <a:p>
            <a:r>
              <a:rPr lang="en-US" sz="5400" b="1" dirty="0" smtClean="0">
                <a:solidFill>
                  <a:srgbClr val="FF0000"/>
                </a:solidFill>
              </a:rPr>
              <a:t>UPDATE</a:t>
            </a:r>
            <a:endParaRPr lang="en-US" sz="5400" b="1" dirty="0">
              <a:solidFill>
                <a:srgbClr val="FF0000"/>
              </a:solidFill>
            </a:endParaRPr>
          </a:p>
        </p:txBody>
      </p:sp>
    </p:spTree>
    <p:extLst>
      <p:ext uri="{BB962C8B-B14F-4D97-AF65-F5344CB8AC3E}">
        <p14:creationId xmlns:p14="http://schemas.microsoft.com/office/powerpoint/2010/main" val="95046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4755" y="1426778"/>
            <a:ext cx="1714500" cy="342900"/>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5" name="TextBox 4"/>
          <p:cNvSpPr txBox="1"/>
          <p:nvPr/>
        </p:nvSpPr>
        <p:spPr>
          <a:xfrm>
            <a:off x="4175035" y="1490577"/>
            <a:ext cx="798617" cy="253916"/>
          </a:xfrm>
          <a:prstGeom prst="rect">
            <a:avLst/>
          </a:prstGeom>
          <a:noFill/>
        </p:spPr>
        <p:txBody>
          <a:bodyPr wrap="none" rtlCol="0">
            <a:spAutoFit/>
          </a:bodyPr>
          <a:lstStyle/>
          <a:p>
            <a:pPr algn="ctr">
              <a:defRPr/>
            </a:pPr>
            <a:r>
              <a:rPr lang="en-US" sz="1050" b="1" dirty="0">
                <a:solidFill>
                  <a:prstClr val="black"/>
                </a:solidFill>
                <a:latin typeface="Arial" pitchFamily="34" charset="0"/>
                <a:cs typeface="Arial" pitchFamily="34" charset="0"/>
              </a:rPr>
              <a:t>President</a:t>
            </a:r>
          </a:p>
        </p:txBody>
      </p:sp>
      <p:sp>
        <p:nvSpPr>
          <p:cNvPr id="6" name="Rectangle 5"/>
          <p:cNvSpPr/>
          <p:nvPr/>
        </p:nvSpPr>
        <p:spPr>
          <a:xfrm>
            <a:off x="5933295" y="1870907"/>
            <a:ext cx="1714500" cy="3429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7" name="TextBox 6"/>
          <p:cNvSpPr txBox="1"/>
          <p:nvPr/>
        </p:nvSpPr>
        <p:spPr>
          <a:xfrm>
            <a:off x="5861563" y="1836265"/>
            <a:ext cx="1867820" cy="415498"/>
          </a:xfrm>
          <a:prstGeom prst="rect">
            <a:avLst/>
          </a:prstGeom>
          <a:noFill/>
        </p:spPr>
        <p:txBody>
          <a:bodyPr wrap="none" rtlCol="0">
            <a:spAutoFit/>
          </a:bodyPr>
          <a:lstStyle/>
          <a:p>
            <a:pPr algn="ctr">
              <a:defRPr/>
            </a:pPr>
            <a:r>
              <a:rPr lang="en-US" sz="1050" b="1" dirty="0">
                <a:solidFill>
                  <a:prstClr val="black"/>
                </a:solidFill>
                <a:latin typeface="Arial" pitchFamily="34" charset="0"/>
                <a:cs typeface="Arial" pitchFamily="34" charset="0"/>
              </a:rPr>
              <a:t>HNA </a:t>
            </a:r>
          </a:p>
          <a:p>
            <a:pPr algn="ctr">
              <a:defRPr/>
            </a:pPr>
            <a:r>
              <a:rPr lang="en-US" sz="1050" b="1" dirty="0">
                <a:solidFill>
                  <a:prstClr val="black"/>
                </a:solidFill>
                <a:latin typeface="Arial" pitchFamily="34" charset="0"/>
                <a:cs typeface="Arial" pitchFamily="34" charset="0"/>
              </a:rPr>
              <a:t>Labor Steering Committee</a:t>
            </a:r>
          </a:p>
        </p:txBody>
      </p:sp>
      <p:sp>
        <p:nvSpPr>
          <p:cNvPr id="8" name="Rectangle 7"/>
          <p:cNvSpPr/>
          <p:nvPr/>
        </p:nvSpPr>
        <p:spPr>
          <a:xfrm>
            <a:off x="1485831" y="1870907"/>
            <a:ext cx="1714500" cy="342900"/>
          </a:xfrm>
          <a:prstGeom prst="rect">
            <a:avLst/>
          </a:prstGeom>
          <a:solidFill>
            <a:srgbClr val="FF66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9" name="TextBox 8"/>
          <p:cNvSpPr txBox="1"/>
          <p:nvPr/>
        </p:nvSpPr>
        <p:spPr>
          <a:xfrm>
            <a:off x="1652047" y="1937472"/>
            <a:ext cx="1390125" cy="253916"/>
          </a:xfrm>
          <a:prstGeom prst="rect">
            <a:avLst/>
          </a:prstGeom>
          <a:noFill/>
        </p:spPr>
        <p:txBody>
          <a:bodyPr wrap="none" rtlCol="0">
            <a:spAutoFit/>
          </a:bodyPr>
          <a:lstStyle/>
          <a:p>
            <a:pPr algn="ctr">
              <a:defRPr/>
            </a:pPr>
            <a:r>
              <a:rPr lang="en-US" sz="1050" b="1" dirty="0">
                <a:solidFill>
                  <a:prstClr val="black"/>
                </a:solidFill>
                <a:latin typeface="Arial" pitchFamily="34" charset="0"/>
                <a:cs typeface="Arial" pitchFamily="34" charset="0"/>
              </a:rPr>
              <a:t>Company Attorney</a:t>
            </a:r>
          </a:p>
        </p:txBody>
      </p:sp>
      <p:sp>
        <p:nvSpPr>
          <p:cNvPr id="13" name="Rectangle 12"/>
          <p:cNvSpPr/>
          <p:nvPr/>
        </p:nvSpPr>
        <p:spPr>
          <a:xfrm>
            <a:off x="4629150" y="3141278"/>
            <a:ext cx="1577340" cy="41148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14" name="TextBox 13"/>
          <p:cNvSpPr txBox="1"/>
          <p:nvPr/>
        </p:nvSpPr>
        <p:spPr>
          <a:xfrm>
            <a:off x="4869576" y="3151566"/>
            <a:ext cx="1135247" cy="415498"/>
          </a:xfrm>
          <a:prstGeom prst="rect">
            <a:avLst/>
          </a:prstGeom>
          <a:noFill/>
        </p:spPr>
        <p:txBody>
          <a:bodyPr wrap="none" rtlCol="0">
            <a:spAutoFit/>
          </a:bodyPr>
          <a:lstStyle/>
          <a:p>
            <a:pPr algn="ctr">
              <a:defRPr/>
            </a:pPr>
            <a:r>
              <a:rPr lang="en-US" sz="1050" b="1" dirty="0">
                <a:solidFill>
                  <a:prstClr val="black"/>
                </a:solidFill>
                <a:latin typeface="Arial" pitchFamily="34" charset="0"/>
                <a:cs typeface="Arial" pitchFamily="34" charset="0"/>
              </a:rPr>
              <a:t>Internal</a:t>
            </a:r>
          </a:p>
          <a:p>
            <a:pPr algn="ctr">
              <a:defRPr/>
            </a:pPr>
            <a:r>
              <a:rPr lang="en-US" sz="1050" b="1" dirty="0">
                <a:solidFill>
                  <a:prstClr val="black"/>
                </a:solidFill>
                <a:latin typeface="Arial" pitchFamily="34" charset="0"/>
                <a:cs typeface="Arial" pitchFamily="34" charset="0"/>
              </a:rPr>
              <a:t>Communicator</a:t>
            </a:r>
          </a:p>
        </p:txBody>
      </p:sp>
      <p:sp>
        <p:nvSpPr>
          <p:cNvPr id="15" name="Rectangle 14"/>
          <p:cNvSpPr/>
          <p:nvPr/>
        </p:nvSpPr>
        <p:spPr>
          <a:xfrm>
            <a:off x="2914650" y="3141278"/>
            <a:ext cx="1577340" cy="411480"/>
          </a:xfrm>
          <a:prstGeom prst="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16" name="TextBox 15"/>
          <p:cNvSpPr txBox="1"/>
          <p:nvPr/>
        </p:nvSpPr>
        <p:spPr>
          <a:xfrm>
            <a:off x="3134174" y="3141927"/>
            <a:ext cx="1135247" cy="415498"/>
          </a:xfrm>
          <a:prstGeom prst="rect">
            <a:avLst/>
          </a:prstGeom>
          <a:noFill/>
        </p:spPr>
        <p:txBody>
          <a:bodyPr wrap="none" rtlCol="0">
            <a:spAutoFit/>
          </a:bodyPr>
          <a:lstStyle/>
          <a:p>
            <a:pPr algn="ctr">
              <a:defRPr/>
            </a:pPr>
            <a:r>
              <a:rPr lang="en-US" sz="1050" b="1" dirty="0">
                <a:solidFill>
                  <a:prstClr val="black"/>
                </a:solidFill>
                <a:latin typeface="Arial" pitchFamily="34" charset="0"/>
                <a:cs typeface="Arial" pitchFamily="34" charset="0"/>
              </a:rPr>
              <a:t>External</a:t>
            </a:r>
          </a:p>
          <a:p>
            <a:pPr algn="ctr">
              <a:defRPr/>
            </a:pPr>
            <a:r>
              <a:rPr lang="en-US" sz="1050" b="1" dirty="0">
                <a:solidFill>
                  <a:prstClr val="black"/>
                </a:solidFill>
                <a:latin typeface="Arial" pitchFamily="34" charset="0"/>
                <a:cs typeface="Arial" pitchFamily="34" charset="0"/>
              </a:rPr>
              <a:t>Communicator</a:t>
            </a:r>
          </a:p>
        </p:txBody>
      </p:sp>
      <p:sp>
        <p:nvSpPr>
          <p:cNvPr id="19" name="Rectangle 18"/>
          <p:cNvSpPr/>
          <p:nvPr/>
        </p:nvSpPr>
        <p:spPr>
          <a:xfrm>
            <a:off x="1200150" y="3141278"/>
            <a:ext cx="1577340" cy="41148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20" name="TextBox 19"/>
          <p:cNvSpPr txBox="1"/>
          <p:nvPr/>
        </p:nvSpPr>
        <p:spPr>
          <a:xfrm>
            <a:off x="1590496" y="3141927"/>
            <a:ext cx="813043" cy="415498"/>
          </a:xfrm>
          <a:prstGeom prst="rect">
            <a:avLst/>
          </a:prstGeom>
          <a:noFill/>
        </p:spPr>
        <p:txBody>
          <a:bodyPr wrap="none" rtlCol="0">
            <a:spAutoFit/>
          </a:bodyPr>
          <a:lstStyle/>
          <a:p>
            <a:pPr algn="ctr">
              <a:defRPr/>
            </a:pPr>
            <a:r>
              <a:rPr lang="en-US" sz="1050" b="1" dirty="0">
                <a:solidFill>
                  <a:prstClr val="black"/>
                </a:solidFill>
                <a:latin typeface="Arial" pitchFamily="34" charset="0"/>
                <a:cs typeface="Arial" pitchFamily="34" charset="0"/>
              </a:rPr>
              <a:t>HR</a:t>
            </a:r>
          </a:p>
          <a:p>
            <a:pPr algn="ctr">
              <a:defRPr/>
            </a:pPr>
            <a:r>
              <a:rPr lang="en-US" sz="1050" b="1" dirty="0">
                <a:solidFill>
                  <a:prstClr val="black"/>
                </a:solidFill>
                <a:latin typeface="Arial" pitchFamily="34" charset="0"/>
                <a:cs typeface="Arial" pitchFamily="34" charset="0"/>
              </a:rPr>
              <a:t>Manager  </a:t>
            </a:r>
          </a:p>
        </p:txBody>
      </p:sp>
      <p:sp>
        <p:nvSpPr>
          <p:cNvPr id="53" name="Rectangle 52"/>
          <p:cNvSpPr/>
          <p:nvPr/>
        </p:nvSpPr>
        <p:spPr>
          <a:xfrm>
            <a:off x="1485831" y="2232362"/>
            <a:ext cx="1714500" cy="3429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66" name="Rectangle 65"/>
          <p:cNvSpPr/>
          <p:nvPr/>
        </p:nvSpPr>
        <p:spPr>
          <a:xfrm>
            <a:off x="4629150" y="3579684"/>
            <a:ext cx="1577340" cy="3429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71" name="Rectangle 70"/>
          <p:cNvSpPr/>
          <p:nvPr/>
        </p:nvSpPr>
        <p:spPr>
          <a:xfrm>
            <a:off x="2914650" y="3579684"/>
            <a:ext cx="1577340" cy="3429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76" name="Rectangle 75"/>
          <p:cNvSpPr/>
          <p:nvPr/>
        </p:nvSpPr>
        <p:spPr>
          <a:xfrm>
            <a:off x="1200150" y="3579684"/>
            <a:ext cx="1577340" cy="48006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89" name="Rectangle 88"/>
          <p:cNvSpPr/>
          <p:nvPr/>
        </p:nvSpPr>
        <p:spPr>
          <a:xfrm>
            <a:off x="3028955" y="904517"/>
            <a:ext cx="3086100" cy="48006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latin typeface="Calibri"/>
            </a:endParaRPr>
          </a:p>
        </p:txBody>
      </p:sp>
      <p:sp>
        <p:nvSpPr>
          <p:cNvPr id="92" name="TextBox 91"/>
          <p:cNvSpPr txBox="1"/>
          <p:nvPr/>
        </p:nvSpPr>
        <p:spPr>
          <a:xfrm>
            <a:off x="3278776" y="902174"/>
            <a:ext cx="2609817" cy="507831"/>
          </a:xfrm>
          <a:prstGeom prst="rect">
            <a:avLst/>
          </a:prstGeom>
          <a:noFill/>
        </p:spPr>
        <p:txBody>
          <a:bodyPr wrap="none" rtlCol="0">
            <a:spAutoFit/>
          </a:bodyPr>
          <a:lstStyle/>
          <a:p>
            <a:pPr algn="ctr">
              <a:defRPr/>
            </a:pPr>
            <a:r>
              <a:rPr lang="en-US" sz="1500" b="1" dirty="0">
                <a:solidFill>
                  <a:srgbClr val="FF0000"/>
                </a:solidFill>
                <a:latin typeface="Arial" pitchFamily="34" charset="0"/>
                <a:cs typeface="Arial" pitchFamily="34" charset="0"/>
              </a:rPr>
              <a:t>Honda (Template)</a:t>
            </a:r>
          </a:p>
          <a:p>
            <a:pPr algn="ctr">
              <a:defRPr/>
            </a:pPr>
            <a:r>
              <a:rPr lang="en-US" sz="1200" b="1" dirty="0">
                <a:solidFill>
                  <a:srgbClr val="0000FF"/>
                </a:solidFill>
                <a:latin typeface="Arial" pitchFamily="34" charset="0"/>
                <a:cs typeface="Arial" pitchFamily="34" charset="0"/>
              </a:rPr>
              <a:t>Labor Campaign Response Team</a:t>
            </a:r>
            <a:endParaRPr lang="en-US" sz="1200" b="1" dirty="0">
              <a:solidFill>
                <a:srgbClr val="FF0000"/>
              </a:solidFill>
              <a:latin typeface="Arial" pitchFamily="34" charset="0"/>
              <a:cs typeface="Arial" pitchFamily="34" charset="0"/>
            </a:endParaRPr>
          </a:p>
        </p:txBody>
      </p:sp>
      <p:cxnSp>
        <p:nvCxnSpPr>
          <p:cNvPr id="91" name="Elbow Connector 90"/>
          <p:cNvCxnSpPr>
            <a:stCxn id="8" idx="3"/>
            <a:endCxn id="4" idx="1"/>
          </p:cNvCxnSpPr>
          <p:nvPr/>
        </p:nvCxnSpPr>
        <p:spPr>
          <a:xfrm flipV="1">
            <a:off x="3200332" y="1598229"/>
            <a:ext cx="514424" cy="444130"/>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Elbow Connector 95"/>
          <p:cNvCxnSpPr>
            <a:stCxn id="8" idx="3"/>
            <a:endCxn id="11" idx="1"/>
          </p:cNvCxnSpPr>
          <p:nvPr/>
        </p:nvCxnSpPr>
        <p:spPr>
          <a:xfrm>
            <a:off x="3200332" y="2042358"/>
            <a:ext cx="514424" cy="430774"/>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4" idx="3"/>
            <a:endCxn id="6" idx="1"/>
          </p:cNvCxnSpPr>
          <p:nvPr/>
        </p:nvCxnSpPr>
        <p:spPr>
          <a:xfrm>
            <a:off x="5429256" y="1598229"/>
            <a:ext cx="504040" cy="444130"/>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stCxn id="11" idx="3"/>
            <a:endCxn id="6" idx="1"/>
          </p:cNvCxnSpPr>
          <p:nvPr/>
        </p:nvCxnSpPr>
        <p:spPr>
          <a:xfrm flipV="1">
            <a:off x="5429256" y="2042358"/>
            <a:ext cx="504040" cy="430774"/>
          </a:xfrm>
          <a:prstGeom prst="bentConnector3">
            <a:avLst>
              <a:gd name="adj1"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 idx="2"/>
            <a:endCxn id="11" idx="0"/>
          </p:cNvCxnSpPr>
          <p:nvPr/>
        </p:nvCxnSpPr>
        <p:spPr>
          <a:xfrm>
            <a:off x="4572005" y="1769677"/>
            <a:ext cx="0" cy="532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714755" y="1787591"/>
            <a:ext cx="1714500" cy="2743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11" name="Rectangle 10"/>
          <p:cNvSpPr/>
          <p:nvPr/>
        </p:nvSpPr>
        <p:spPr>
          <a:xfrm>
            <a:off x="3714755" y="2301681"/>
            <a:ext cx="1714500" cy="34290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12" name="TextBox 11"/>
          <p:cNvSpPr txBox="1"/>
          <p:nvPr/>
        </p:nvSpPr>
        <p:spPr>
          <a:xfrm>
            <a:off x="3895418" y="2362240"/>
            <a:ext cx="1351652" cy="253916"/>
          </a:xfrm>
          <a:prstGeom prst="rect">
            <a:avLst/>
          </a:prstGeom>
          <a:noFill/>
        </p:spPr>
        <p:txBody>
          <a:bodyPr wrap="none" rtlCol="0">
            <a:spAutoFit/>
          </a:bodyPr>
          <a:lstStyle/>
          <a:p>
            <a:pPr algn="ctr">
              <a:defRPr/>
            </a:pPr>
            <a:r>
              <a:rPr lang="en-US" sz="1050" b="1" dirty="0">
                <a:solidFill>
                  <a:prstClr val="black"/>
                </a:solidFill>
                <a:latin typeface="Arial" pitchFamily="34" charset="0"/>
                <a:cs typeface="Arial" pitchFamily="34" charset="0"/>
              </a:rPr>
              <a:t> Campaign Leader</a:t>
            </a:r>
          </a:p>
        </p:txBody>
      </p:sp>
      <p:sp>
        <p:nvSpPr>
          <p:cNvPr id="61" name="Rectangle 60"/>
          <p:cNvSpPr/>
          <p:nvPr/>
        </p:nvSpPr>
        <p:spPr>
          <a:xfrm>
            <a:off x="6351066" y="3579684"/>
            <a:ext cx="1577340" cy="89154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59" name="Rectangle 58"/>
          <p:cNvSpPr/>
          <p:nvPr/>
        </p:nvSpPr>
        <p:spPr>
          <a:xfrm>
            <a:off x="5933295" y="2239964"/>
            <a:ext cx="1714500" cy="6858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75" name="Rectangle 74"/>
          <p:cNvSpPr/>
          <p:nvPr/>
        </p:nvSpPr>
        <p:spPr>
          <a:xfrm>
            <a:off x="6351066" y="3141278"/>
            <a:ext cx="1577340" cy="41148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24" name="TextBox 23"/>
          <p:cNvSpPr txBox="1"/>
          <p:nvPr/>
        </p:nvSpPr>
        <p:spPr>
          <a:xfrm>
            <a:off x="6588265" y="3151566"/>
            <a:ext cx="1101585" cy="415498"/>
          </a:xfrm>
          <a:prstGeom prst="rect">
            <a:avLst/>
          </a:prstGeom>
          <a:noFill/>
        </p:spPr>
        <p:txBody>
          <a:bodyPr wrap="none" rtlCol="0">
            <a:spAutoFit/>
          </a:bodyPr>
          <a:lstStyle/>
          <a:p>
            <a:pPr algn="ctr">
              <a:defRPr/>
            </a:pPr>
            <a:r>
              <a:rPr lang="en-US" sz="1050" b="1" dirty="0">
                <a:solidFill>
                  <a:prstClr val="black"/>
                </a:solidFill>
                <a:latin typeface="Arial" pitchFamily="34" charset="0"/>
                <a:cs typeface="Arial" pitchFamily="34" charset="0"/>
              </a:rPr>
              <a:t>EPG / Division</a:t>
            </a:r>
          </a:p>
          <a:p>
            <a:pPr algn="ctr">
              <a:defRPr/>
            </a:pPr>
            <a:r>
              <a:rPr lang="en-US" sz="1050" b="1" dirty="0">
                <a:solidFill>
                  <a:prstClr val="black"/>
                </a:solidFill>
                <a:latin typeface="Arial" pitchFamily="34" charset="0"/>
                <a:cs typeface="Arial" pitchFamily="34" charset="0"/>
              </a:rPr>
              <a:t>Managers</a:t>
            </a:r>
          </a:p>
        </p:txBody>
      </p:sp>
      <p:cxnSp>
        <p:nvCxnSpPr>
          <p:cNvPr id="43" name="Elbow Connector 42"/>
          <p:cNvCxnSpPr>
            <a:stCxn id="11" idx="2"/>
            <a:endCxn id="75" idx="0"/>
          </p:cNvCxnSpPr>
          <p:nvPr/>
        </p:nvCxnSpPr>
        <p:spPr>
          <a:xfrm rot="16200000" flipH="1">
            <a:off x="5607522" y="1609065"/>
            <a:ext cx="496697" cy="2567731"/>
          </a:xfrm>
          <a:prstGeom prst="bentConnector3">
            <a:avLst>
              <a:gd name="adj1" fmla="val 77294"/>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5400000">
            <a:off x="3032065" y="1593364"/>
            <a:ext cx="496697" cy="2583185"/>
          </a:xfrm>
          <a:prstGeom prst="bentConnector3">
            <a:avLst>
              <a:gd name="adj1" fmla="val 7889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16200000" flipH="1">
            <a:off x="4746564" y="2477997"/>
            <a:ext cx="496697" cy="845815"/>
          </a:xfrm>
          <a:prstGeom prst="bentConnector3">
            <a:avLst>
              <a:gd name="adj1" fmla="val 75688"/>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11" idx="2"/>
            <a:endCxn id="15" idx="0"/>
          </p:cNvCxnSpPr>
          <p:nvPr/>
        </p:nvCxnSpPr>
        <p:spPr>
          <a:xfrm rot="5400000">
            <a:off x="3889315" y="2458588"/>
            <a:ext cx="496697" cy="868685"/>
          </a:xfrm>
          <a:prstGeom prst="bentConnector3">
            <a:avLst>
              <a:gd name="adj1" fmla="val 7729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714755" y="2671583"/>
            <a:ext cx="1714500" cy="27432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79" name="Rectangle 78"/>
          <p:cNvSpPr/>
          <p:nvPr/>
        </p:nvSpPr>
        <p:spPr>
          <a:xfrm>
            <a:off x="5429250" y="4595649"/>
            <a:ext cx="2606040" cy="1392174"/>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80" name="Rectangle 79"/>
          <p:cNvSpPr/>
          <p:nvPr/>
        </p:nvSpPr>
        <p:spPr>
          <a:xfrm>
            <a:off x="1141826" y="4069080"/>
            <a:ext cx="4320540" cy="192024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a:endParaRPr>
          </a:p>
        </p:txBody>
      </p:sp>
      <p:sp>
        <p:nvSpPr>
          <p:cNvPr id="81" name="Text Box 93"/>
          <p:cNvSpPr txBox="1">
            <a:spLocks noChangeArrowheads="1"/>
          </p:cNvSpPr>
          <p:nvPr/>
        </p:nvSpPr>
        <p:spPr bwMode="auto">
          <a:xfrm>
            <a:off x="1428750" y="4120381"/>
            <a:ext cx="1303020" cy="830997"/>
          </a:xfrm>
          <a:prstGeom prst="rect">
            <a:avLst/>
          </a:prstGeom>
          <a:solidFill>
            <a:srgbClr val="00FF00"/>
          </a:solidFill>
          <a:ln w="9525" algn="ctr">
            <a:solidFill>
              <a:schemeClr val="tx1"/>
            </a:solidFill>
            <a:miter lim="800000"/>
            <a:headEnd/>
            <a:tailEnd/>
          </a:ln>
        </p:spPr>
        <p:txBody>
          <a:bodyPr wrap="square">
            <a:spAutoFit/>
          </a:bodyPr>
          <a:lstStyle/>
          <a:p>
            <a:pPr fontAlgn="base">
              <a:spcAft>
                <a:spcPct val="0"/>
              </a:spcAft>
              <a:defRPr/>
            </a:pPr>
            <a:r>
              <a:rPr lang="en-US" sz="600" b="1" u="sng" kern="0" dirty="0">
                <a:solidFill>
                  <a:srgbClr val="000000"/>
                </a:solidFill>
                <a:latin typeface="Arial" pitchFamily="34" charset="0"/>
                <a:cs typeface="Arial" pitchFamily="34" charset="0"/>
              </a:rPr>
              <a:t>President</a:t>
            </a:r>
            <a:r>
              <a:rPr lang="en-US" sz="600" u="sng" kern="0" dirty="0">
                <a:solidFill>
                  <a:srgbClr val="000000"/>
                </a:solidFill>
                <a:latin typeface="Arial" pitchFamily="34" charset="0"/>
                <a:cs typeface="Arial" pitchFamily="34" charset="0"/>
              </a:rPr>
              <a:t>                              </a:t>
            </a:r>
          </a:p>
          <a:p>
            <a:pPr marL="85725" indent="-85725" fontAlgn="base">
              <a:spcAft>
                <a:spcPct val="0"/>
              </a:spcAft>
              <a:buFont typeface="Arial" pitchFamily="34" charset="0"/>
              <a:buChar char="•"/>
              <a:defRPr/>
            </a:pPr>
            <a:r>
              <a:rPr lang="en-US" sz="600" kern="0" dirty="0">
                <a:solidFill>
                  <a:srgbClr val="000000"/>
                </a:solidFill>
                <a:latin typeface="Arial" pitchFamily="34" charset="0"/>
                <a:cs typeface="Arial" pitchFamily="34" charset="0"/>
              </a:rPr>
              <a:t>To represent the company’s philosophy, history, positive attributes, team commitment, etc. </a:t>
            </a:r>
          </a:p>
          <a:p>
            <a:pPr marL="85725" indent="-85725" fontAlgn="base">
              <a:spcAft>
                <a:spcPct val="0"/>
              </a:spcAft>
              <a:buFont typeface="Arial" pitchFamily="34" charset="0"/>
              <a:buChar char="•"/>
              <a:defRPr/>
            </a:pPr>
            <a:r>
              <a:rPr lang="en-US" sz="600" kern="0" dirty="0">
                <a:solidFill>
                  <a:srgbClr val="000000"/>
                </a:solidFill>
                <a:latin typeface="Arial" pitchFamily="34" charset="0"/>
                <a:cs typeface="Arial" pitchFamily="34" charset="0"/>
              </a:rPr>
              <a:t>Stay removed from day to day communications and/or tactical activity</a:t>
            </a:r>
          </a:p>
        </p:txBody>
      </p:sp>
      <p:sp>
        <p:nvSpPr>
          <p:cNvPr id="82" name="Text Box 94"/>
          <p:cNvSpPr txBox="1">
            <a:spLocks noChangeArrowheads="1"/>
          </p:cNvSpPr>
          <p:nvPr/>
        </p:nvSpPr>
        <p:spPr bwMode="auto">
          <a:xfrm>
            <a:off x="2764631" y="4120384"/>
            <a:ext cx="1303020" cy="830997"/>
          </a:xfrm>
          <a:prstGeom prst="rect">
            <a:avLst/>
          </a:prstGeom>
          <a:solidFill>
            <a:srgbClr val="FF66CC"/>
          </a:solidFill>
          <a:ln w="9525" algn="ctr">
            <a:solidFill>
              <a:schemeClr val="tx1"/>
            </a:solidFill>
            <a:miter lim="800000"/>
            <a:headEnd/>
            <a:tailEnd/>
          </a:ln>
        </p:spPr>
        <p:txBody>
          <a:bodyPr wrap="square">
            <a:spAutoFit/>
          </a:bodyPr>
          <a:lstStyle/>
          <a:p>
            <a:pPr fontAlgn="base">
              <a:spcAft>
                <a:spcPct val="0"/>
              </a:spcAft>
              <a:defRPr/>
            </a:pPr>
            <a:r>
              <a:rPr lang="en-US" sz="600" b="1" u="sng" kern="0" dirty="0">
                <a:solidFill>
                  <a:srgbClr val="000000"/>
                </a:solidFill>
                <a:latin typeface="Arial" pitchFamily="34" charset="0"/>
                <a:cs typeface="Arial" pitchFamily="34" charset="0"/>
              </a:rPr>
              <a:t>Company Attorney</a:t>
            </a:r>
          </a:p>
          <a:p>
            <a:pPr marL="85725" indent="-85725" fontAlgn="base">
              <a:spcAft>
                <a:spcPct val="0"/>
              </a:spcAft>
              <a:buFont typeface="Arial" pitchFamily="34" charset="0"/>
              <a:buChar char="•"/>
              <a:defRPr/>
            </a:pPr>
            <a:r>
              <a:rPr lang="en-US" sz="600" kern="0" dirty="0">
                <a:solidFill>
                  <a:srgbClr val="000000"/>
                </a:solidFill>
                <a:latin typeface="Arial" pitchFamily="34" charset="0"/>
                <a:cs typeface="Arial" pitchFamily="34" charset="0"/>
              </a:rPr>
              <a:t>To represent the company’s legal perspective, develop campaign strategy, file appropriate legal documents, avoid ULP’s, NLRB communications, internal “Do’s and Don’t” training, etc. </a:t>
            </a:r>
          </a:p>
        </p:txBody>
      </p:sp>
      <p:sp>
        <p:nvSpPr>
          <p:cNvPr id="83" name="Text Box 95"/>
          <p:cNvSpPr txBox="1">
            <a:spLocks noChangeArrowheads="1"/>
          </p:cNvSpPr>
          <p:nvPr/>
        </p:nvSpPr>
        <p:spPr bwMode="auto">
          <a:xfrm>
            <a:off x="4100513" y="4120384"/>
            <a:ext cx="1303020" cy="1015663"/>
          </a:xfrm>
          <a:prstGeom prst="rect">
            <a:avLst/>
          </a:prstGeom>
          <a:solidFill>
            <a:schemeClr val="accent3">
              <a:lumMod val="60000"/>
              <a:lumOff val="40000"/>
            </a:schemeClr>
          </a:solidFill>
          <a:ln w="9525" algn="ctr">
            <a:solidFill>
              <a:schemeClr val="tx1"/>
            </a:solidFill>
            <a:miter lim="800000"/>
            <a:headEnd/>
            <a:tailEnd/>
          </a:ln>
        </p:spPr>
        <p:txBody>
          <a:bodyPr wrap="square">
            <a:spAutoFit/>
          </a:bodyPr>
          <a:lstStyle/>
          <a:p>
            <a:pPr fontAlgn="base">
              <a:spcAft>
                <a:spcPct val="0"/>
              </a:spcAft>
              <a:defRPr/>
            </a:pPr>
            <a:r>
              <a:rPr lang="en-US" sz="600" b="1" u="sng" kern="0" dirty="0">
                <a:solidFill>
                  <a:srgbClr val="000000"/>
                </a:solidFill>
                <a:latin typeface="Arial" pitchFamily="34" charset="0"/>
                <a:cs typeface="Arial" pitchFamily="34" charset="0"/>
              </a:rPr>
              <a:t>HNA  Labor Steering Committee</a:t>
            </a:r>
            <a:r>
              <a:rPr lang="en-US" sz="600" u="sng" kern="0" dirty="0">
                <a:solidFill>
                  <a:srgbClr val="000000"/>
                </a:solidFill>
                <a:latin typeface="Arial" pitchFamily="34" charset="0"/>
                <a:cs typeface="Arial" pitchFamily="34" charset="0"/>
              </a:rPr>
              <a:t> </a:t>
            </a:r>
          </a:p>
          <a:p>
            <a:pPr marL="85725" indent="-85725" fontAlgn="base">
              <a:spcAft>
                <a:spcPct val="0"/>
              </a:spcAft>
              <a:buFont typeface="Arial" pitchFamily="34" charset="0"/>
              <a:buChar char="•"/>
              <a:defRPr/>
            </a:pPr>
            <a:r>
              <a:rPr lang="en-US" sz="600" dirty="0">
                <a:solidFill>
                  <a:prstClr val="black"/>
                </a:solidFill>
                <a:latin typeface="Arial" pitchFamily="34" charset="0"/>
                <a:cs typeface="Arial" pitchFamily="34" charset="0"/>
              </a:rPr>
              <a:t>Provide strategic HR, legal, communication and labor guidance, coordination and hands on support to NA Honda companies and related supplier companies to minimize labor risks and potential organizing efforts</a:t>
            </a:r>
            <a:endParaRPr lang="en-US" sz="600" kern="0" dirty="0">
              <a:solidFill>
                <a:srgbClr val="000000"/>
              </a:solidFill>
              <a:latin typeface="Arial" pitchFamily="34" charset="0"/>
              <a:cs typeface="Arial" pitchFamily="34" charset="0"/>
            </a:endParaRPr>
          </a:p>
        </p:txBody>
      </p:sp>
      <p:sp>
        <p:nvSpPr>
          <p:cNvPr id="84" name="TextBox 83"/>
          <p:cNvSpPr txBox="1"/>
          <p:nvPr/>
        </p:nvSpPr>
        <p:spPr>
          <a:xfrm>
            <a:off x="1121882" y="4248139"/>
            <a:ext cx="346249" cy="1586332"/>
          </a:xfrm>
          <a:prstGeom prst="rect">
            <a:avLst/>
          </a:prstGeom>
          <a:noFill/>
          <a:ln>
            <a:noFill/>
          </a:ln>
        </p:spPr>
        <p:txBody>
          <a:bodyPr vert="vert270" wrap="none" rtlCol="0" anchor="ctr">
            <a:spAutoFit/>
          </a:bodyPr>
          <a:lstStyle/>
          <a:p>
            <a:pPr algn="ctr">
              <a:defRPr/>
            </a:pPr>
            <a:r>
              <a:rPr lang="en-US" sz="1050" b="1" dirty="0">
                <a:solidFill>
                  <a:srgbClr val="FF0000"/>
                </a:solidFill>
                <a:latin typeface="Arial" pitchFamily="34" charset="0"/>
                <a:cs typeface="Arial" pitchFamily="34" charset="0"/>
              </a:rPr>
              <a:t>Role &amp; Responsibilities</a:t>
            </a:r>
          </a:p>
        </p:txBody>
      </p:sp>
      <p:sp>
        <p:nvSpPr>
          <p:cNvPr id="85" name="Text Box 98"/>
          <p:cNvSpPr txBox="1">
            <a:spLocks noChangeArrowheads="1"/>
          </p:cNvSpPr>
          <p:nvPr/>
        </p:nvSpPr>
        <p:spPr bwMode="auto">
          <a:xfrm>
            <a:off x="2764631" y="5052060"/>
            <a:ext cx="1303020" cy="1015663"/>
          </a:xfrm>
          <a:prstGeom prst="rect">
            <a:avLst/>
          </a:prstGeom>
          <a:solidFill>
            <a:schemeClr val="accent4">
              <a:lumMod val="40000"/>
              <a:lumOff val="60000"/>
            </a:schemeClr>
          </a:solidFill>
          <a:ln w="9525" algn="ctr">
            <a:solidFill>
              <a:schemeClr val="tx1"/>
            </a:solidFill>
            <a:miter lim="800000"/>
            <a:headEnd/>
            <a:tailEnd/>
          </a:ln>
        </p:spPr>
        <p:txBody>
          <a:bodyPr>
            <a:spAutoFit/>
          </a:bodyPr>
          <a:lstStyle/>
          <a:p>
            <a:pPr fontAlgn="base">
              <a:spcAft>
                <a:spcPct val="0"/>
              </a:spcAft>
              <a:defRPr/>
            </a:pPr>
            <a:r>
              <a:rPr lang="en-US" sz="600" b="1" u="sng" kern="0" dirty="0">
                <a:solidFill>
                  <a:srgbClr val="000000"/>
                </a:solidFill>
                <a:latin typeface="Arial" pitchFamily="34" charset="0"/>
                <a:cs typeface="Arial" pitchFamily="34" charset="0"/>
              </a:rPr>
              <a:t>External Communicator</a:t>
            </a:r>
            <a:r>
              <a:rPr lang="en-US" sz="600" u="sng" kern="0" dirty="0">
                <a:solidFill>
                  <a:srgbClr val="000000"/>
                </a:solidFill>
                <a:latin typeface="Arial" pitchFamily="34" charset="0"/>
                <a:cs typeface="Arial" pitchFamily="34" charset="0"/>
              </a:rPr>
              <a:t> </a:t>
            </a:r>
          </a:p>
          <a:p>
            <a:pPr marL="85725" indent="-85725" fontAlgn="base">
              <a:spcAft>
                <a:spcPct val="0"/>
              </a:spcAft>
              <a:buFont typeface="Arial" pitchFamily="34" charset="0"/>
              <a:buChar char="•"/>
              <a:defRPr/>
            </a:pPr>
            <a:r>
              <a:rPr lang="en-US" sz="600" kern="0" dirty="0">
                <a:solidFill>
                  <a:srgbClr val="000000"/>
                </a:solidFill>
                <a:latin typeface="Arial" pitchFamily="34" charset="0"/>
                <a:cs typeface="Arial" pitchFamily="34" charset="0"/>
              </a:rPr>
              <a:t>To r</a:t>
            </a:r>
            <a:r>
              <a:rPr lang="en-US" sz="600" kern="0" dirty="0" err="1">
                <a:solidFill>
                  <a:srgbClr val="000000"/>
                </a:solidFill>
                <a:latin typeface="Arial" pitchFamily="34" charset="0"/>
                <a:cs typeface="Arial" pitchFamily="34" charset="0"/>
              </a:rPr>
              <a:t>epresent</a:t>
            </a:r>
            <a:r>
              <a:rPr lang="en-US" sz="600" kern="0" dirty="0">
                <a:solidFill>
                  <a:srgbClr val="000000"/>
                </a:solidFill>
                <a:latin typeface="Arial" pitchFamily="34" charset="0"/>
                <a:cs typeface="Arial" pitchFamily="34" charset="0"/>
              </a:rPr>
              <a:t> the company to local media, businesses, public offices, elected officials, local industry, etc. </a:t>
            </a:r>
          </a:p>
          <a:p>
            <a:pPr marL="85725" indent="-85725" fontAlgn="base">
              <a:spcAft>
                <a:spcPct val="0"/>
              </a:spcAft>
              <a:buFont typeface="Arial" pitchFamily="34" charset="0"/>
              <a:buChar char="•"/>
              <a:defRPr/>
            </a:pPr>
            <a:r>
              <a:rPr lang="en-US" sz="600" kern="0" dirty="0">
                <a:solidFill>
                  <a:srgbClr val="000000"/>
                </a:solidFill>
                <a:latin typeface="Arial" pitchFamily="34" charset="0"/>
                <a:cs typeface="Arial" pitchFamily="34" charset="0"/>
              </a:rPr>
              <a:t>Someone the external contacts can relate to and maintains credibility (preferably already has relationships established)</a:t>
            </a:r>
          </a:p>
        </p:txBody>
      </p:sp>
      <p:sp>
        <p:nvSpPr>
          <p:cNvPr id="86" name="Text Box 99"/>
          <p:cNvSpPr txBox="1">
            <a:spLocks noChangeArrowheads="1"/>
          </p:cNvSpPr>
          <p:nvPr/>
        </p:nvSpPr>
        <p:spPr bwMode="auto">
          <a:xfrm>
            <a:off x="1428750" y="5052058"/>
            <a:ext cx="1303020" cy="830997"/>
          </a:xfrm>
          <a:prstGeom prst="rect">
            <a:avLst/>
          </a:prstGeom>
          <a:solidFill>
            <a:schemeClr val="accent2">
              <a:lumMod val="40000"/>
              <a:lumOff val="60000"/>
            </a:schemeClr>
          </a:solidFill>
          <a:ln w="9525" algn="ctr">
            <a:solidFill>
              <a:schemeClr val="tx1"/>
            </a:solidFill>
            <a:miter lim="800000"/>
            <a:headEnd/>
            <a:tailEnd/>
          </a:ln>
        </p:spPr>
        <p:txBody>
          <a:bodyPr>
            <a:spAutoFit/>
          </a:bodyPr>
          <a:lstStyle/>
          <a:p>
            <a:pPr fontAlgn="base">
              <a:spcAft>
                <a:spcPct val="0"/>
              </a:spcAft>
              <a:defRPr/>
            </a:pPr>
            <a:r>
              <a:rPr lang="en-US" sz="600" b="1" u="sng" kern="0" dirty="0">
                <a:solidFill>
                  <a:srgbClr val="000000"/>
                </a:solidFill>
                <a:latin typeface="Arial" pitchFamily="34" charset="0"/>
                <a:cs typeface="Arial" pitchFamily="34" charset="0"/>
              </a:rPr>
              <a:t>Campaign Leader</a:t>
            </a:r>
          </a:p>
          <a:p>
            <a:pPr marL="85725" indent="-85725" fontAlgn="base">
              <a:spcAft>
                <a:spcPct val="0"/>
              </a:spcAft>
              <a:buFont typeface="Arial" pitchFamily="34" charset="0"/>
              <a:buChar char="•"/>
              <a:defRPr/>
            </a:pPr>
            <a:r>
              <a:rPr lang="en-US" sz="600" kern="0" dirty="0">
                <a:solidFill>
                  <a:srgbClr val="000000"/>
                </a:solidFill>
                <a:latin typeface="Arial" pitchFamily="34" charset="0"/>
                <a:cs typeface="Arial" pitchFamily="34" charset="0"/>
              </a:rPr>
              <a:t>One person to coordinate strategic and tactical planning and assure all company activity is going in same direction. Manages schedules, documentation, tracking, etc.</a:t>
            </a:r>
          </a:p>
        </p:txBody>
      </p:sp>
      <p:sp>
        <p:nvSpPr>
          <p:cNvPr id="87" name="Text Box 101"/>
          <p:cNvSpPr txBox="1">
            <a:spLocks noChangeArrowheads="1"/>
          </p:cNvSpPr>
          <p:nvPr/>
        </p:nvSpPr>
        <p:spPr bwMode="auto">
          <a:xfrm>
            <a:off x="4100513" y="5052059"/>
            <a:ext cx="1303020" cy="923330"/>
          </a:xfrm>
          <a:prstGeom prst="rect">
            <a:avLst/>
          </a:prstGeom>
          <a:solidFill>
            <a:schemeClr val="tx2">
              <a:lumMod val="20000"/>
              <a:lumOff val="80000"/>
            </a:schemeClr>
          </a:solidFill>
          <a:ln w="9525" algn="ctr">
            <a:solidFill>
              <a:schemeClr val="tx1"/>
            </a:solidFill>
            <a:miter lim="800000"/>
            <a:headEnd/>
            <a:tailEnd/>
          </a:ln>
        </p:spPr>
        <p:txBody>
          <a:bodyPr>
            <a:spAutoFit/>
          </a:bodyPr>
          <a:lstStyle/>
          <a:p>
            <a:pPr fontAlgn="base">
              <a:spcAft>
                <a:spcPct val="0"/>
              </a:spcAft>
              <a:defRPr/>
            </a:pPr>
            <a:r>
              <a:rPr lang="en-US" sz="600" b="1" u="sng" kern="0" dirty="0">
                <a:solidFill>
                  <a:srgbClr val="000000"/>
                </a:solidFill>
                <a:latin typeface="Arial" pitchFamily="34" charset="0"/>
                <a:cs typeface="Arial" pitchFamily="34" charset="0"/>
              </a:rPr>
              <a:t>Internal Communicator</a:t>
            </a:r>
            <a:r>
              <a:rPr lang="en-US" sz="600" u="sng" kern="0" dirty="0">
                <a:solidFill>
                  <a:srgbClr val="000000"/>
                </a:solidFill>
                <a:latin typeface="Arial" pitchFamily="34" charset="0"/>
                <a:cs typeface="Arial" pitchFamily="34" charset="0"/>
              </a:rPr>
              <a:t> </a:t>
            </a:r>
          </a:p>
          <a:p>
            <a:pPr marL="85725" indent="-85725" fontAlgn="base">
              <a:spcAft>
                <a:spcPct val="0"/>
              </a:spcAft>
              <a:buFont typeface="Arial" pitchFamily="34" charset="0"/>
              <a:buChar char="•"/>
              <a:defRPr/>
            </a:pPr>
            <a:r>
              <a:rPr lang="en-US" sz="600" kern="0" dirty="0">
                <a:solidFill>
                  <a:srgbClr val="000000"/>
                </a:solidFill>
                <a:latin typeface="Arial" pitchFamily="34" charset="0"/>
                <a:cs typeface="Arial" pitchFamily="34" charset="0"/>
              </a:rPr>
              <a:t>To r</a:t>
            </a:r>
            <a:r>
              <a:rPr lang="en-US" sz="600" kern="0" dirty="0" err="1">
                <a:solidFill>
                  <a:srgbClr val="000000"/>
                </a:solidFill>
                <a:latin typeface="Arial" pitchFamily="34" charset="0"/>
                <a:cs typeface="Arial" pitchFamily="34" charset="0"/>
              </a:rPr>
              <a:t>epresent</a:t>
            </a:r>
            <a:r>
              <a:rPr lang="en-US" sz="600" kern="0" dirty="0">
                <a:solidFill>
                  <a:srgbClr val="000000"/>
                </a:solidFill>
                <a:latin typeface="Arial" pitchFamily="34" charset="0"/>
                <a:cs typeface="Arial" pitchFamily="34" charset="0"/>
              </a:rPr>
              <a:t> the company to associates and handles day to day communication. Is “face” of company during campaign</a:t>
            </a:r>
          </a:p>
          <a:p>
            <a:pPr marL="85725" indent="-85725" fontAlgn="base">
              <a:spcAft>
                <a:spcPct val="0"/>
              </a:spcAft>
              <a:buFont typeface="Arial" pitchFamily="34" charset="0"/>
              <a:buChar char="•"/>
              <a:defRPr/>
            </a:pPr>
            <a:r>
              <a:rPr lang="en-US" sz="600" kern="0" dirty="0">
                <a:solidFill>
                  <a:srgbClr val="000000"/>
                </a:solidFill>
                <a:latin typeface="Arial" pitchFamily="34" charset="0"/>
                <a:cs typeface="Arial" pitchFamily="34" charset="0"/>
              </a:rPr>
              <a:t>Someone the associates can relate to and maintains credibility (preferably already has relationships established)</a:t>
            </a:r>
          </a:p>
        </p:txBody>
      </p:sp>
      <p:sp>
        <p:nvSpPr>
          <p:cNvPr id="88" name="Text Box 104"/>
          <p:cNvSpPr txBox="1">
            <a:spLocks noChangeArrowheads="1"/>
          </p:cNvSpPr>
          <p:nvPr/>
        </p:nvSpPr>
        <p:spPr bwMode="auto">
          <a:xfrm>
            <a:off x="5436394" y="4640580"/>
            <a:ext cx="1234440" cy="923330"/>
          </a:xfrm>
          <a:prstGeom prst="rect">
            <a:avLst/>
          </a:prstGeom>
          <a:solidFill>
            <a:srgbClr val="FFFF00"/>
          </a:solidFill>
          <a:ln w="9525" algn="ctr">
            <a:solidFill>
              <a:schemeClr val="tx1"/>
            </a:solidFill>
            <a:miter lim="800000"/>
            <a:headEnd/>
            <a:tailEnd/>
          </a:ln>
        </p:spPr>
        <p:txBody>
          <a:bodyPr wrap="square">
            <a:spAutoFit/>
          </a:bodyPr>
          <a:lstStyle/>
          <a:p>
            <a:pPr fontAlgn="base">
              <a:spcAft>
                <a:spcPct val="0"/>
              </a:spcAft>
              <a:defRPr/>
            </a:pPr>
            <a:r>
              <a:rPr lang="en-US" sz="600" b="1" u="sng" kern="0" dirty="0">
                <a:solidFill>
                  <a:srgbClr val="000000"/>
                </a:solidFill>
                <a:latin typeface="Arial" pitchFamily="34" charset="0"/>
                <a:cs typeface="Arial" pitchFamily="34" charset="0"/>
              </a:rPr>
              <a:t>HR Manager</a:t>
            </a:r>
          </a:p>
          <a:p>
            <a:pPr marL="85725" indent="-85725" fontAlgn="base">
              <a:spcAft>
                <a:spcPct val="0"/>
              </a:spcAft>
              <a:buFont typeface="Arial" pitchFamily="34" charset="0"/>
              <a:buChar char="•"/>
              <a:defRPr/>
            </a:pPr>
            <a:r>
              <a:rPr lang="en-US" sz="600" kern="0" dirty="0">
                <a:solidFill>
                  <a:srgbClr val="000000"/>
                </a:solidFill>
                <a:latin typeface="Arial" pitchFamily="34" charset="0"/>
                <a:cs typeface="Arial" pitchFamily="34" charset="0"/>
              </a:rPr>
              <a:t>Maintain all HR policies / practices, support all company campaign initiatives, provide input and direction, remain available to associates as they approach to talk and ask questions, etc.</a:t>
            </a:r>
          </a:p>
        </p:txBody>
      </p:sp>
      <p:sp>
        <p:nvSpPr>
          <p:cNvPr id="90" name="Text Box 103"/>
          <p:cNvSpPr txBox="1">
            <a:spLocks noChangeArrowheads="1"/>
          </p:cNvSpPr>
          <p:nvPr/>
        </p:nvSpPr>
        <p:spPr bwMode="auto">
          <a:xfrm>
            <a:off x="6707981" y="4640579"/>
            <a:ext cx="1234440" cy="1477328"/>
          </a:xfrm>
          <a:prstGeom prst="rect">
            <a:avLst/>
          </a:prstGeom>
          <a:solidFill>
            <a:schemeClr val="accent6">
              <a:lumMod val="60000"/>
              <a:lumOff val="40000"/>
            </a:schemeClr>
          </a:solidFill>
          <a:ln w="9525" algn="ctr">
            <a:solidFill>
              <a:schemeClr val="tx1"/>
            </a:solidFill>
            <a:miter lim="800000"/>
            <a:headEnd/>
            <a:tailEnd/>
          </a:ln>
        </p:spPr>
        <p:txBody>
          <a:bodyPr wrap="square">
            <a:spAutoFit/>
          </a:bodyPr>
          <a:lstStyle/>
          <a:p>
            <a:pPr fontAlgn="base">
              <a:spcAft>
                <a:spcPct val="0"/>
              </a:spcAft>
              <a:defRPr/>
            </a:pPr>
            <a:r>
              <a:rPr lang="en-US" sz="600" b="1" u="sng" kern="0" dirty="0">
                <a:solidFill>
                  <a:srgbClr val="000000"/>
                </a:solidFill>
                <a:latin typeface="Arial" pitchFamily="34" charset="0"/>
                <a:cs typeface="Arial" pitchFamily="34" charset="0"/>
              </a:rPr>
              <a:t>EPG  &amp; All Others</a:t>
            </a:r>
          </a:p>
          <a:p>
            <a:pPr marL="85725" indent="-85725" fontAlgn="base">
              <a:spcAft>
                <a:spcPct val="0"/>
              </a:spcAft>
              <a:buFont typeface="Arial" pitchFamily="34" charset="0"/>
              <a:buChar char="•"/>
              <a:defRPr/>
            </a:pPr>
            <a:r>
              <a:rPr lang="en-US" sz="600" kern="0" dirty="0">
                <a:solidFill>
                  <a:srgbClr val="000000"/>
                </a:solidFill>
                <a:latin typeface="Arial" pitchFamily="34" charset="0"/>
                <a:cs typeface="Arial" pitchFamily="34" charset="0"/>
              </a:rPr>
              <a:t>Communicate a positive company message, understand facts about unionization (union dues, union constitutions, union history, etc.). Remain appraised of union campaign “Do’s and Don’ts”, listen to associates if they approach you with questions and/or concerns, maintain quality, delivery, safety, policy and other standard practices, etc.</a:t>
            </a:r>
          </a:p>
        </p:txBody>
      </p:sp>
      <p:sp>
        <p:nvSpPr>
          <p:cNvPr id="77" name="TextBox 76"/>
          <p:cNvSpPr txBox="1"/>
          <p:nvPr/>
        </p:nvSpPr>
        <p:spPr>
          <a:xfrm>
            <a:off x="6972301" y="865226"/>
            <a:ext cx="723275" cy="230832"/>
          </a:xfrm>
          <a:prstGeom prst="rect">
            <a:avLst/>
          </a:prstGeom>
          <a:noFill/>
        </p:spPr>
        <p:txBody>
          <a:bodyPr wrap="none" rtlCol="0">
            <a:spAutoFit/>
          </a:bodyPr>
          <a:lstStyle/>
          <a:p>
            <a:pPr>
              <a:defRPr/>
            </a:pPr>
            <a:r>
              <a:rPr lang="en-US" sz="900" dirty="0">
                <a:solidFill>
                  <a:prstClr val="black"/>
                </a:solidFill>
                <a:latin typeface="Arial" pitchFamily="34" charset="0"/>
                <a:cs typeface="Arial" pitchFamily="34" charset="0"/>
              </a:rPr>
              <a:t>June 2019</a:t>
            </a:r>
          </a:p>
        </p:txBody>
      </p:sp>
    </p:spTree>
    <p:extLst>
      <p:ext uri="{BB962C8B-B14F-4D97-AF65-F5344CB8AC3E}">
        <p14:creationId xmlns:p14="http://schemas.microsoft.com/office/powerpoint/2010/main" val="4563775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5" name="Rectangle 151"/>
          <p:cNvSpPr>
            <a:spLocks noChangeArrowheads="1"/>
          </p:cNvSpPr>
          <p:nvPr/>
        </p:nvSpPr>
        <p:spPr bwMode="auto">
          <a:xfrm>
            <a:off x="389353" y="499230"/>
            <a:ext cx="2592954" cy="261610"/>
          </a:xfrm>
          <a:prstGeom prst="rect">
            <a:avLst/>
          </a:prstGeom>
          <a:noFill/>
          <a:ln w="9525" algn="ctr">
            <a:noFill/>
            <a:miter lim="800000"/>
            <a:headEnd/>
            <a:tailEnd/>
          </a:ln>
          <a:effectLst/>
        </p:spPr>
        <p:txBody>
          <a:bodyPr wrap="none" lIns="0" tIns="0" rIns="0" bIns="0">
            <a:spAutoFit/>
          </a:bodyPr>
          <a:lstStyle/>
          <a:p>
            <a:pPr defTabSz="865188">
              <a:spcBef>
                <a:spcPct val="50000"/>
              </a:spcBef>
              <a:defRPr/>
            </a:pPr>
            <a:r>
              <a:rPr lang="en-US" sz="1700" i="1" dirty="0">
                <a:effectLst>
                  <a:outerShdw blurRad="38100" dist="38100" dir="2700000" algn="tl">
                    <a:srgbClr val="C0C0C0"/>
                  </a:outerShdw>
                </a:effectLst>
                <a:latin typeface="Times New Roman" pitchFamily="18" charset="0"/>
              </a:rPr>
              <a:t>Honda North </a:t>
            </a:r>
            <a:r>
              <a:rPr lang="en-US" sz="1700" i="1" dirty="0" smtClean="0">
                <a:effectLst>
                  <a:outerShdw blurRad="38100" dist="38100" dir="2700000" algn="tl">
                    <a:srgbClr val="C0C0C0"/>
                  </a:outerShdw>
                </a:effectLst>
                <a:latin typeface="Times New Roman" pitchFamily="18" charset="0"/>
              </a:rPr>
              <a:t>America HR&amp;E</a:t>
            </a:r>
            <a:endParaRPr lang="en-US" sz="1700" i="1" dirty="0">
              <a:effectLst>
                <a:outerShdw blurRad="38100" dist="38100" dir="2700000" algn="tl">
                  <a:srgbClr val="C0C0C0"/>
                </a:outerShdw>
              </a:effectLst>
              <a:latin typeface="Times New Roman" pitchFamily="18" charset="0"/>
            </a:endParaRPr>
          </a:p>
        </p:txBody>
      </p:sp>
      <p:sp>
        <p:nvSpPr>
          <p:cNvPr id="15365" name="Text Box 230"/>
          <p:cNvSpPr txBox="1">
            <a:spLocks noChangeArrowheads="1"/>
          </p:cNvSpPr>
          <p:nvPr/>
        </p:nvSpPr>
        <p:spPr bwMode="auto">
          <a:xfrm>
            <a:off x="469826" y="1436258"/>
            <a:ext cx="8654105"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dirty="0">
                <a:latin typeface="Arial Narrow" panose="020B0606020202030204" pitchFamily="34" charset="0"/>
              </a:rPr>
              <a:t>AGENDA </a:t>
            </a:r>
            <a:endParaRPr lang="en-US" altLang="en-US" sz="2000" b="1" u="sng" dirty="0" smtClean="0">
              <a:latin typeface="Arial Narrow" panose="020B0606020202030204" pitchFamily="34" charset="0"/>
            </a:endParaRPr>
          </a:p>
          <a:p>
            <a:pPr eaLnBrk="1" hangingPunct="1">
              <a:spcBef>
                <a:spcPct val="0"/>
              </a:spcBef>
              <a:buFontTx/>
              <a:buNone/>
            </a:pPr>
            <a:r>
              <a:rPr lang="en-US" altLang="en-US" sz="2000" b="1" dirty="0" smtClean="0">
                <a:solidFill>
                  <a:srgbClr val="00B050"/>
                </a:solidFill>
                <a:latin typeface="Arial Narrow" panose="020B0606020202030204" pitchFamily="34" charset="0"/>
                <a:cs typeface="Times New Roman" panose="02020603050405020304" pitchFamily="18" charset="0"/>
              </a:rPr>
              <a:t>8:00 – 8:30</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	Registration &amp; Lite Breakfast  </a:t>
            </a:r>
          </a:p>
          <a:p>
            <a:pPr eaLnBrk="1" hangingPunct="1">
              <a:spcBef>
                <a:spcPct val="0"/>
              </a:spcBef>
              <a:buFontTx/>
              <a:buNone/>
            </a:pPr>
            <a:r>
              <a:rPr lang="en-US" altLang="en-US" sz="2000" dirty="0" smtClean="0">
                <a:latin typeface="Arial Narrow" panose="020B0606020202030204" pitchFamily="34" charset="0"/>
                <a:cs typeface="Times New Roman" panose="02020603050405020304" pitchFamily="18" charset="0"/>
              </a:rPr>
              <a:t>8:30-9:30			</a:t>
            </a:r>
            <a:r>
              <a:rPr lang="en-US" altLang="en-US" sz="2000" b="1" dirty="0" smtClean="0">
                <a:latin typeface="Arial Narrow" panose="020B0606020202030204" pitchFamily="34" charset="0"/>
                <a:cs typeface="Times New Roman" panose="02020603050405020304" pitchFamily="18" charset="0"/>
              </a:rPr>
              <a:t>Welcome and Introductions </a:t>
            </a:r>
            <a:r>
              <a:rPr lang="en-US" altLang="en-US" sz="2000" dirty="0" smtClean="0">
                <a:latin typeface="Arial Narrow" panose="020B0606020202030204" pitchFamily="34" charset="0"/>
                <a:cs typeface="Times New Roman" panose="02020603050405020304" pitchFamily="18" charset="0"/>
              </a:rPr>
              <a:t>– HNA Top Exec. Updates </a:t>
            </a:r>
            <a:br>
              <a:rPr lang="en-US" altLang="en-US" sz="2000" dirty="0" smtClean="0">
                <a:latin typeface="Arial Narrow" panose="020B0606020202030204" pitchFamily="34" charset="0"/>
                <a:cs typeface="Times New Roman" panose="02020603050405020304" pitchFamily="18" charset="0"/>
              </a:rPr>
            </a:br>
            <a:r>
              <a:rPr lang="en-US" altLang="en-US" sz="2000" dirty="0" smtClean="0">
                <a:latin typeface="Arial Narrow" panose="020B0606020202030204" pitchFamily="34" charset="0"/>
                <a:cs typeface="Times New Roman" panose="02020603050405020304" pitchFamily="18" charset="0"/>
              </a:rPr>
              <a:t>				- Patrick Easton, HNA</a:t>
            </a:r>
            <a:endParaRPr lang="en-US" altLang="en-US" sz="2000" dirty="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9:30-10:30		</a:t>
            </a:r>
            <a:r>
              <a:rPr lang="en-US" altLang="en-US" sz="2000" b="1" dirty="0" smtClean="0">
                <a:latin typeface="Arial Narrow" panose="020B0606020202030204" pitchFamily="34" charset="0"/>
                <a:cs typeface="Times New Roman" panose="02020603050405020304" pitchFamily="18" charset="0"/>
              </a:rPr>
              <a:t>HR Interest Presentation </a:t>
            </a:r>
            <a:br>
              <a:rPr lang="en-US" altLang="en-US" sz="2000" b="1" dirty="0" smtClean="0">
                <a:latin typeface="Arial Narrow" panose="020B0606020202030204" pitchFamily="34" charset="0"/>
                <a:cs typeface="Times New Roman" panose="02020603050405020304" pitchFamily="18" charset="0"/>
              </a:rPr>
            </a:br>
            <a:r>
              <a:rPr lang="en-US" altLang="en-US" sz="2000" b="1" dirty="0" smtClean="0">
                <a:latin typeface="Arial Narrow" panose="020B0606020202030204" pitchFamily="34" charset="0"/>
                <a:cs typeface="Times New Roman" panose="02020603050405020304" pitchFamily="18" charset="0"/>
              </a:rPr>
              <a:t>				– </a:t>
            </a:r>
            <a:r>
              <a:rPr lang="en-US" altLang="en-US" sz="2000" dirty="0" smtClean="0">
                <a:latin typeface="Arial Narrow" panose="020B0606020202030204" pitchFamily="34" charset="0"/>
                <a:cs typeface="Times New Roman" panose="02020603050405020304" pitchFamily="18" charset="0"/>
              </a:rPr>
              <a:t>Anne Marie Singleton, </a:t>
            </a:r>
            <a:r>
              <a:rPr lang="en-US" altLang="en-US" sz="2000" dirty="0" err="1" smtClean="0">
                <a:latin typeface="Arial Narrow" panose="020B0606020202030204" pitchFamily="34" charset="0"/>
                <a:cs typeface="Times New Roman" panose="02020603050405020304" pitchFamily="18" charset="0"/>
              </a:rPr>
              <a:t>McGohan</a:t>
            </a:r>
            <a:r>
              <a:rPr lang="en-US" altLang="en-US" sz="2000" dirty="0" smtClean="0">
                <a:latin typeface="Arial Narrow" panose="020B0606020202030204" pitchFamily="34" charset="0"/>
                <a:cs typeface="Times New Roman" panose="02020603050405020304" pitchFamily="18" charset="0"/>
              </a:rPr>
              <a:t> </a:t>
            </a:r>
            <a:r>
              <a:rPr lang="en-US" altLang="en-US" sz="2000" dirty="0" err="1" smtClean="0">
                <a:latin typeface="Arial Narrow" panose="020B0606020202030204" pitchFamily="34" charset="0"/>
                <a:cs typeface="Times New Roman" panose="02020603050405020304" pitchFamily="18" charset="0"/>
              </a:rPr>
              <a:t>Brabender</a:t>
            </a:r>
            <a:r>
              <a:rPr lang="en-US" altLang="en-US" sz="2000" b="1" dirty="0" smtClean="0">
                <a:latin typeface="Arial Narrow" panose="020B0606020202030204" pitchFamily="34" charset="0"/>
                <a:cs typeface="Times New Roman" panose="02020603050405020304" pitchFamily="18" charset="0"/>
              </a:rPr>
              <a:t/>
            </a:r>
            <a:br>
              <a:rPr lang="en-US" altLang="en-US" sz="2000" b="1" dirty="0" smtClean="0">
                <a:latin typeface="Arial Narrow" panose="020B0606020202030204" pitchFamily="34" charset="0"/>
                <a:cs typeface="Times New Roman" panose="02020603050405020304" pitchFamily="18" charset="0"/>
              </a:rPr>
            </a:br>
            <a:r>
              <a:rPr lang="en-US" altLang="en-US" sz="2000" dirty="0" smtClean="0">
                <a:latin typeface="Arial Narrow" panose="020B0606020202030204" pitchFamily="34" charset="0"/>
                <a:cs typeface="Times New Roman" panose="02020603050405020304" pitchFamily="18" charset="0"/>
              </a:rPr>
              <a:t>10:30-10:40	</a:t>
            </a:r>
            <a:r>
              <a:rPr lang="en-US" altLang="en-US" sz="2000" dirty="0">
                <a:latin typeface="Arial Narrow" panose="020B0606020202030204" pitchFamily="34" charset="0"/>
                <a:cs typeface="Times New Roman" panose="02020603050405020304" pitchFamily="18" charset="0"/>
              </a:rPr>
              <a:t>	</a:t>
            </a:r>
            <a:r>
              <a:rPr lang="en-US" altLang="en-US" sz="2000" b="1" i="1" dirty="0" smtClean="0">
                <a:solidFill>
                  <a:srgbClr val="00B050"/>
                </a:solidFill>
                <a:latin typeface="Arial Narrow" panose="020B0606020202030204" pitchFamily="34" charset="0"/>
                <a:cs typeface="Times New Roman" panose="02020603050405020304" pitchFamily="18" charset="0"/>
              </a:rPr>
              <a:t>Break </a:t>
            </a:r>
          </a:p>
          <a:p>
            <a:pPr>
              <a:spcBef>
                <a:spcPct val="0"/>
              </a:spcBef>
              <a:buNone/>
            </a:pPr>
            <a:r>
              <a:rPr lang="en-US" altLang="en-US" sz="2000" dirty="0" smtClean="0">
                <a:latin typeface="Arial Narrow" panose="020B0606020202030204" pitchFamily="34" charset="0"/>
                <a:cs typeface="Times New Roman" panose="02020603050405020304" pitchFamily="18" charset="0"/>
              </a:rPr>
              <a:t>10:40-11:40</a:t>
            </a:r>
            <a:r>
              <a:rPr lang="en-US" altLang="en-US" sz="2000" dirty="0">
                <a:latin typeface="Arial Narrow" panose="020B0606020202030204" pitchFamily="34" charset="0"/>
                <a:cs typeface="Times New Roman" panose="02020603050405020304" pitchFamily="18" charset="0"/>
              </a:rPr>
              <a:t>		</a:t>
            </a:r>
            <a:r>
              <a:rPr lang="en-US" altLang="en-US" sz="2000" dirty="0" smtClean="0">
                <a:latin typeface="Arial Narrow" panose="020B0606020202030204" pitchFamily="34" charset="0"/>
                <a:cs typeface="Times New Roman" panose="02020603050405020304" pitchFamily="18" charset="0"/>
              </a:rPr>
              <a:t>Best Practice Presentation – “Using PDCA for Onboarding/Training 					Success” – Karolyn Hofacker, GTI</a:t>
            </a:r>
          </a:p>
          <a:p>
            <a:pPr>
              <a:spcBef>
                <a:spcPct val="0"/>
              </a:spcBef>
              <a:buNone/>
            </a:pPr>
            <a:r>
              <a:rPr lang="en-US" altLang="en-US" sz="2000" b="1" dirty="0" smtClean="0">
                <a:solidFill>
                  <a:srgbClr val="00B050"/>
                </a:solidFill>
                <a:latin typeface="Arial Narrow" panose="020B0606020202030204" pitchFamily="34" charset="0"/>
                <a:cs typeface="Times New Roman" panose="02020603050405020304" pitchFamily="18" charset="0"/>
              </a:rPr>
              <a:t>11:40 </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12:00</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i="1" dirty="0">
                <a:solidFill>
                  <a:srgbClr val="00B050"/>
                </a:solidFill>
                <a:latin typeface="Arial Narrow" panose="020B0606020202030204" pitchFamily="34" charset="0"/>
                <a:cs typeface="Times New Roman" panose="02020603050405020304" pitchFamily="18" charset="0"/>
              </a:rPr>
              <a:t>Lunch </a:t>
            </a:r>
            <a:endParaRPr lang="en-US" altLang="en-US" sz="2000" dirty="0" smtClean="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12:00-1:00		</a:t>
            </a:r>
            <a:r>
              <a:rPr lang="en-US" altLang="en-US" sz="2000" b="1" dirty="0" smtClean="0">
                <a:latin typeface="Arial Narrow" panose="020B0606020202030204" pitchFamily="34" charset="0"/>
                <a:cs typeface="Times New Roman" panose="02020603050405020304" pitchFamily="18" charset="0"/>
              </a:rPr>
              <a:t>Training Workshop </a:t>
            </a:r>
            <a:r>
              <a:rPr lang="en-US" altLang="en-US" sz="2000" dirty="0" smtClean="0">
                <a:latin typeface="Arial Narrow" panose="020B0606020202030204" pitchFamily="34" charset="0"/>
                <a:cs typeface="Times New Roman" panose="02020603050405020304" pitchFamily="18" charset="0"/>
              </a:rPr>
              <a:t>– “Millennials &amp; Generation Z: Reducing Attrition 				and Unlocking your Company’s Productivity” – Aurora Training 						Advantage</a:t>
            </a:r>
          </a:p>
          <a:p>
            <a:pPr>
              <a:spcBef>
                <a:spcPct val="0"/>
              </a:spcBef>
              <a:buNone/>
            </a:pPr>
            <a:r>
              <a:rPr lang="en-US" altLang="en-US" sz="2000" b="1" dirty="0" smtClean="0">
                <a:solidFill>
                  <a:srgbClr val="0070C0"/>
                </a:solidFill>
                <a:latin typeface="Arial Narrow" panose="020B0606020202030204" pitchFamily="34" charset="0"/>
                <a:cs typeface="Times New Roman" panose="02020603050405020304" pitchFamily="18" charset="0"/>
              </a:rPr>
              <a:t>1:00-2:00	</a:t>
            </a:r>
            <a:r>
              <a:rPr lang="en-US" altLang="en-US" sz="2000" b="1" dirty="0">
                <a:solidFill>
                  <a:srgbClr val="0070C0"/>
                </a:solidFill>
                <a:latin typeface="Arial Narrow" panose="020B0606020202030204" pitchFamily="34" charset="0"/>
                <a:cs typeface="Times New Roman" panose="02020603050405020304" pitchFamily="18" charset="0"/>
              </a:rPr>
              <a:t>		HMA Plant </a:t>
            </a:r>
            <a:r>
              <a:rPr lang="en-US" altLang="en-US" sz="2000" b="1" dirty="0" smtClean="0">
                <a:solidFill>
                  <a:srgbClr val="0070C0"/>
                </a:solidFill>
                <a:latin typeface="Arial Narrow" panose="020B0606020202030204" pitchFamily="34" charset="0"/>
                <a:cs typeface="Times New Roman" panose="02020603050405020304" pitchFamily="18" charset="0"/>
              </a:rPr>
              <a:t>Tour</a:t>
            </a:r>
            <a:endParaRPr lang="en-US" altLang="en-US" sz="2000" dirty="0" smtClean="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2:00-2:30			</a:t>
            </a:r>
            <a:r>
              <a:rPr lang="en-US" altLang="en-US" sz="2000" b="1" dirty="0" smtClean="0">
                <a:latin typeface="Arial Narrow" panose="020B0606020202030204" pitchFamily="34" charset="0"/>
                <a:cs typeface="Times New Roman" panose="02020603050405020304" pitchFamily="18" charset="0"/>
              </a:rPr>
              <a:t>Supplier Stability Program/SARG Updates/Open Discussion </a:t>
            </a:r>
          </a:p>
          <a:p>
            <a:pPr>
              <a:spcBef>
                <a:spcPct val="0"/>
              </a:spcBef>
              <a:buNone/>
            </a:pPr>
            <a:r>
              <a:rPr lang="en-US" altLang="en-US" sz="2000" b="1" dirty="0">
                <a:latin typeface="Arial Narrow" panose="020B0606020202030204" pitchFamily="34" charset="0"/>
                <a:cs typeface="Times New Roman" panose="02020603050405020304" pitchFamily="18" charset="0"/>
              </a:rPr>
              <a:t>	</a:t>
            </a:r>
            <a:r>
              <a:rPr lang="en-US" altLang="en-US" sz="2000" b="1" dirty="0" smtClean="0">
                <a:latin typeface="Arial Narrow" panose="020B0606020202030204" pitchFamily="34" charset="0"/>
                <a:cs typeface="Times New Roman" panose="02020603050405020304" pitchFamily="18" charset="0"/>
              </a:rPr>
              <a:t>			</a:t>
            </a:r>
            <a:r>
              <a:rPr lang="en-US" altLang="en-US" sz="2000" dirty="0" smtClean="0">
                <a:latin typeface="Arial Narrow" panose="020B0606020202030204" pitchFamily="34" charset="0"/>
                <a:cs typeface="Times New Roman" panose="02020603050405020304" pitchFamily="18" charset="0"/>
              </a:rPr>
              <a:t>– Tim Hites &amp; Julie Feltovich, HAM; Patrick Easton, HNA</a:t>
            </a:r>
            <a:endParaRPr lang="en-US" altLang="en-US" sz="2000" dirty="0">
              <a:latin typeface="Arial Narrow" panose="020B0606020202030204" pitchFamily="34" charset="0"/>
              <a:cs typeface="Times New Roman" panose="02020603050405020304" pitchFamily="18" charset="0"/>
            </a:endParaRPr>
          </a:p>
          <a:p>
            <a:pPr eaLnBrk="1" hangingPunct="1">
              <a:spcBef>
                <a:spcPct val="0"/>
              </a:spcBef>
              <a:buFontTx/>
              <a:buNone/>
            </a:pPr>
            <a:r>
              <a:rPr lang="en-US" altLang="en-US" sz="2000" b="1" dirty="0" smtClean="0">
                <a:solidFill>
                  <a:srgbClr val="00B050"/>
                </a:solidFill>
                <a:latin typeface="Arial Narrow" panose="020B0606020202030204" pitchFamily="34" charset="0"/>
                <a:cs typeface="Times New Roman" panose="02020603050405020304" pitchFamily="18" charset="0"/>
              </a:rPr>
              <a:t>2:30</a:t>
            </a:r>
            <a:r>
              <a:rPr lang="en-US" altLang="en-US" sz="2000" dirty="0" smtClean="0">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Adjournment</a:t>
            </a:r>
            <a:endParaRPr lang="en-US" altLang="en-US" sz="2000" b="1" dirty="0">
              <a:solidFill>
                <a:srgbClr val="00B050"/>
              </a:solidFill>
              <a:latin typeface="Arial Narrow" panose="020B0606020202030204" pitchFamily="34" charset="0"/>
              <a:cs typeface="Times New Roman" panose="02020603050405020304" pitchFamily="18" charset="0"/>
            </a:endParaRPr>
          </a:p>
          <a:p>
            <a:pPr eaLnBrk="1" hangingPunct="1">
              <a:spcBef>
                <a:spcPct val="0"/>
              </a:spcBef>
              <a:buFontTx/>
              <a:buNone/>
            </a:pPr>
            <a:endParaRPr lang="en-US" altLang="en-US" sz="1600" dirty="0">
              <a:latin typeface="Arial Narrow" panose="020B0606020202030204" pitchFamily="34" charset="0"/>
            </a:endParaRPr>
          </a:p>
        </p:txBody>
      </p:sp>
      <p:sp>
        <p:nvSpPr>
          <p:cNvPr id="15366" name="Text Box 231"/>
          <p:cNvSpPr txBox="1">
            <a:spLocks noChangeArrowheads="1"/>
          </p:cNvSpPr>
          <p:nvPr/>
        </p:nvSpPr>
        <p:spPr bwMode="auto">
          <a:xfrm>
            <a:off x="601667" y="5440363"/>
            <a:ext cx="230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latin typeface="Arial Narrow" panose="020B0606020202030204" pitchFamily="34" charset="0"/>
              </a:rPr>
              <a:t> </a:t>
            </a:r>
          </a:p>
        </p:txBody>
      </p:sp>
      <p:sp>
        <p:nvSpPr>
          <p:cNvPr id="15367" name="Text Box 237"/>
          <p:cNvSpPr txBox="1">
            <a:spLocks noChangeArrowheads="1"/>
          </p:cNvSpPr>
          <p:nvPr/>
        </p:nvSpPr>
        <p:spPr bwMode="auto">
          <a:xfrm>
            <a:off x="649292" y="5410204"/>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Arial Narrow" panose="020B0606020202030204" pitchFamily="34" charset="0"/>
              </a:rPr>
              <a:t>  </a:t>
            </a:r>
          </a:p>
        </p:txBody>
      </p:sp>
      <p:sp>
        <p:nvSpPr>
          <p:cNvPr id="15368" name="Text Box 242"/>
          <p:cNvSpPr txBox="1">
            <a:spLocks noChangeArrowheads="1"/>
          </p:cNvSpPr>
          <p:nvPr/>
        </p:nvSpPr>
        <p:spPr bwMode="auto">
          <a:xfrm>
            <a:off x="7175500" y="2682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dirty="0">
              <a:latin typeface="Arial Narrow" panose="020B0606020202030204" pitchFamily="34" charset="0"/>
            </a:endParaRPr>
          </a:p>
        </p:txBody>
      </p:sp>
      <p:sp>
        <p:nvSpPr>
          <p:cNvPr id="15370" name="Text Box 228"/>
          <p:cNvSpPr txBox="1">
            <a:spLocks noChangeArrowheads="1"/>
          </p:cNvSpPr>
          <p:nvPr/>
        </p:nvSpPr>
        <p:spPr bwMode="auto">
          <a:xfrm>
            <a:off x="1872582" y="499234"/>
            <a:ext cx="52959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latin typeface="Arial Narrow" panose="020B0606020202030204" pitchFamily="34" charset="0"/>
              </a:rPr>
              <a:t>     SARG Mtg. Agenda </a:t>
            </a:r>
          </a:p>
          <a:p>
            <a:pPr algn="ctr" eaLnBrk="1" hangingPunct="1">
              <a:spcBef>
                <a:spcPct val="0"/>
              </a:spcBef>
              <a:buFontTx/>
              <a:buNone/>
            </a:pPr>
            <a:r>
              <a:rPr lang="en-US" altLang="en-US" sz="1800" b="1" dirty="0" smtClean="0">
                <a:latin typeface="Arial Narrow" panose="020B0606020202030204" pitchFamily="34" charset="0"/>
              </a:rPr>
              <a:t>February 6, 2020</a:t>
            </a:r>
            <a:endParaRPr lang="en-US" altLang="en-US" sz="1800" b="1" dirty="0">
              <a:latin typeface="Arial Narrow" panose="020B0606020202030204" pitchFamily="34" charset="0"/>
            </a:endParaRPr>
          </a:p>
          <a:p>
            <a:pPr algn="ctr" eaLnBrk="1" hangingPunct="1">
              <a:spcBef>
                <a:spcPct val="0"/>
              </a:spcBef>
              <a:buFontTx/>
              <a:buNone/>
            </a:pPr>
            <a:r>
              <a:rPr lang="en-US" altLang="en-US" sz="1800" b="1" dirty="0" smtClean="0">
                <a:solidFill>
                  <a:srgbClr val="FF0000"/>
                </a:solidFill>
                <a:latin typeface="Arial Narrow" panose="020B0606020202030204" pitchFamily="34" charset="0"/>
              </a:rPr>
              <a:t>American Honda</a:t>
            </a:r>
          </a:p>
          <a:p>
            <a:pPr algn="ctr" eaLnBrk="1" hangingPunct="1">
              <a:spcBef>
                <a:spcPct val="0"/>
              </a:spcBef>
              <a:buFontTx/>
              <a:buNone/>
            </a:pPr>
            <a:r>
              <a:rPr lang="en-US" altLang="en-US" sz="1400" dirty="0" smtClean="0">
                <a:latin typeface="Arial Narrow" panose="020B0606020202030204" pitchFamily="34" charset="0"/>
              </a:rPr>
              <a:t>101 Stanfield Road, Troy, OH</a:t>
            </a:r>
            <a:endParaRPr lang="en-US" altLang="en-US" sz="1400" dirty="0">
              <a:latin typeface="Arial Narrow" panose="020B0606020202030204" pitchFamily="34" charset="0"/>
            </a:endParaRPr>
          </a:p>
        </p:txBody>
      </p:sp>
      <p:pic>
        <p:nvPicPr>
          <p:cNvPr id="153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71568" y="499234"/>
            <a:ext cx="1587684" cy="86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424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1345477"/>
            <a:ext cx="7480300" cy="53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901" y="333738"/>
            <a:ext cx="1557020" cy="547370"/>
          </a:xfrm>
          <a:prstGeom prst="rect">
            <a:avLst/>
          </a:prstGeom>
          <a:noFill/>
        </p:spPr>
      </p:pic>
    </p:spTree>
    <p:extLst>
      <p:ext uri="{BB962C8B-B14F-4D97-AF65-F5344CB8AC3E}">
        <p14:creationId xmlns:p14="http://schemas.microsoft.com/office/powerpoint/2010/main" val="6218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2171" y="-1"/>
            <a:ext cx="786115" cy="537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smtClean="0">
                <a:ln>
                  <a:noFill/>
                </a:ln>
                <a:solidFill>
                  <a:prstClr val="white"/>
                </a:solidFill>
                <a:effectLst/>
                <a:uLnTx/>
                <a:uFillTx/>
                <a:latin typeface="Calibri"/>
                <a:ea typeface="HGPSoeiKakugothicUB" panose="020B0900000000000000" pitchFamily="34" charset="-128"/>
                <a:cs typeface="Meiryo UI" panose="020B0604030504040204" pitchFamily="50" charset="-128"/>
              </a:rPr>
              <a:t>Common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smtClean="0">
                <a:ln>
                  <a:noFill/>
                </a:ln>
                <a:solidFill>
                  <a:prstClr val="white"/>
                </a:solidFill>
                <a:effectLst/>
                <a:uLnTx/>
                <a:uFillTx/>
                <a:latin typeface="Calibri"/>
                <a:ea typeface="HGPSoeiKakugothicUB" panose="020B0900000000000000" pitchFamily="34" charset="-128"/>
                <a:cs typeface="Meiryo UI" panose="020B0604030504040204" pitchFamily="50" charset="-128"/>
              </a:rPr>
              <a:t>(AE)</a:t>
            </a:r>
            <a:endParaRPr kumimoji="1" lang="en-US" sz="1400" b="0" i="0" u="none" strike="noStrike" kern="1200" cap="none" spc="0" normalizeH="0" baseline="0" noProof="0" dirty="0">
              <a:ln>
                <a:noFill/>
              </a:ln>
              <a:solidFill>
                <a:prstClr val="white"/>
              </a:solidFill>
              <a:effectLst/>
              <a:uLnTx/>
              <a:uFillTx/>
              <a:latin typeface="Calibri"/>
              <a:ea typeface="HGPSoeiKakugothicUB" panose="020B0900000000000000" pitchFamily="34" charset="-128"/>
              <a:cs typeface="Meiryo UI" panose="020B0604030504040204" pitchFamily="50" charset="-128"/>
            </a:endParaRPr>
          </a:p>
        </p:txBody>
      </p:sp>
      <p:sp>
        <p:nvSpPr>
          <p:cNvPr id="125" name="TextBox 124"/>
          <p:cNvSpPr txBox="1"/>
          <p:nvPr/>
        </p:nvSpPr>
        <p:spPr>
          <a:xfrm>
            <a:off x="0" y="-5049"/>
            <a:ext cx="9144000" cy="446821"/>
          </a:xfrm>
          <a:prstGeom prst="rect">
            <a:avLst/>
          </a:prstGeom>
          <a:gradFill rotWithShape="1">
            <a:gsLst>
              <a:gs pos="0">
                <a:srgbClr val="00005E"/>
              </a:gs>
              <a:gs pos="50000">
                <a:srgbClr val="0000CC"/>
              </a:gs>
              <a:gs pos="100000">
                <a:srgbClr val="00005E"/>
              </a:gs>
            </a:gsLst>
            <a:lin ang="0" scaled="1"/>
          </a:gradFill>
          <a:ln w="9525" algn="ctr">
            <a:noFill/>
            <a:miter lim="800000"/>
            <a:headEnd/>
            <a:tailEnd/>
          </a:ln>
        </p:spPr>
        <p:txBody>
          <a:bodyPr wrap="none" lIns="68551" tIns="34275" rIns="68551" bIns="34275" anchor="ctr"/>
          <a:lstStyle>
            <a:defPPr>
              <a:defRPr lang="en-US"/>
            </a:defPPr>
            <a:lvl1pPr marR="0" lvl="0" indent="0" algn="ctr" fontAlgn="auto">
              <a:lnSpc>
                <a:spcPct val="100000"/>
              </a:lnSpc>
              <a:spcBef>
                <a:spcPts val="0"/>
              </a:spcBef>
              <a:spcAft>
                <a:spcPts val="0"/>
              </a:spcAft>
              <a:buClrTx/>
              <a:buSzTx/>
              <a:buFontTx/>
              <a:buNone/>
              <a:tabLst/>
              <a:defRPr kumimoji="1" sz="2400" b="1" i="0" u="none" strike="noStrike" cap="none" spc="0" normalizeH="0" baseline="0">
                <a:ln>
                  <a:noFill/>
                </a:ln>
                <a:solidFill>
                  <a:srgbClr val="FFFFFF"/>
                </a:solidFill>
                <a:effectLst/>
                <a:uLnTx/>
                <a:uFillTx/>
                <a:latin typeface="Calibri"/>
                <a:ea typeface="HGP創英角ｺﾞｼｯｸUB" pitchFamily="50"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sz="1800" b="1" i="0" u="none" strike="noStrike" kern="1200" cap="none" spc="0" normalizeH="0" baseline="0" noProof="0" dirty="0" smtClean="0">
                <a:ln>
                  <a:noFill/>
                </a:ln>
                <a:solidFill>
                  <a:srgbClr val="FFFFFF"/>
                </a:solidFill>
                <a:effectLst/>
                <a:uLnTx/>
                <a:uFillTx/>
                <a:latin typeface="Meiryo UI" panose="020B0604030504040204" pitchFamily="34" charset="-128"/>
                <a:ea typeface="Meiryo UI" panose="020B0604030504040204" pitchFamily="34" charset="-128"/>
                <a:cs typeface="Meiryo UI" panose="020B0604030504040204" pitchFamily="34" charset="-128"/>
              </a:rPr>
              <a:t> AGREEMENT</a:t>
            </a:r>
            <a:endParaRPr kumimoji="1" lang="en-US" sz="1800" b="1" i="0" u="none" strike="noStrike" kern="120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eiryo UI" panose="020B0604030504040204" pitchFamily="34" charset="-128"/>
            </a:endParaRPr>
          </a:p>
        </p:txBody>
      </p:sp>
      <p:sp>
        <p:nvSpPr>
          <p:cNvPr id="6" name="TextBox 5"/>
          <p:cNvSpPr txBox="1"/>
          <p:nvPr/>
        </p:nvSpPr>
        <p:spPr>
          <a:xfrm>
            <a:off x="163663" y="682693"/>
            <a:ext cx="8847602" cy="1092607"/>
          </a:xfrm>
          <a:prstGeom prst="rect">
            <a:avLst/>
          </a:prstGeom>
          <a:solidFill>
            <a:srgbClr val="FFFF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Intention Statement:</a:t>
            </a:r>
            <a:r>
              <a:rPr kumimoji="0" lang="en-US" sz="1800" b="1"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It is our intention as members of the </a:t>
            </a:r>
            <a:r>
              <a:rPr lang="en-US" noProof="0" dirty="0" smtClean="0">
                <a:solidFill>
                  <a:prstClr val="black"/>
                </a:solidFill>
                <a:latin typeface="Meiryo UI" panose="020B0604030504040204" pitchFamily="34" charset="-128"/>
                <a:ea typeface="Meiryo UI" panose="020B0604030504040204" pitchFamily="34" charset="-128"/>
                <a:cs typeface="Meiryo UI" panose="020B0604030504040204" pitchFamily="34" charset="-128"/>
              </a:rPr>
              <a:t>Supplier Associate Relations Group</a:t>
            </a:r>
            <a:r>
              <a:rPr kumimoji="0" lang="en-US" sz="1800" b="0"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 to create a “safe space “ meeting environment.  </a:t>
            </a:r>
          </a:p>
        </p:txBody>
      </p:sp>
      <p:sp>
        <p:nvSpPr>
          <p:cNvPr id="12" name="TextBox 11"/>
          <p:cNvSpPr txBox="1"/>
          <p:nvPr/>
        </p:nvSpPr>
        <p:spPr>
          <a:xfrm>
            <a:off x="198079" y="1867486"/>
            <a:ext cx="8847602" cy="4909036"/>
          </a:xfrm>
          <a:prstGeom prst="rect">
            <a:avLst/>
          </a:prstGeom>
          <a:solidFill>
            <a:srgbClr val="FFFF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Shared Beliefs for Creating Safe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We believe a safe space environment: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Respects confidentiality.</a:t>
            </a:r>
            <a:r>
              <a:rPr kumimoji="0" lang="en-US" sz="16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  We maintain a shared understanding that information shared may be sensitive.  In this respect, it might not be ready for public consumption, or has not been properly vetted internally.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Encourages relationship building</a:t>
            </a:r>
            <a:r>
              <a:rPr kumimoji="0" lang="en-US" sz="1600" b="0"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  We value networking and opportunities to get to know each other beyond work.</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Is trusting and open.  </a:t>
            </a:r>
            <a:r>
              <a:rPr kumimoji="0" lang="en-US" sz="1600" b="0"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We value honesty, realizing that the work we do, </a:t>
            </a:r>
            <a:r>
              <a:rPr kumimoji="0" lang="en-US" sz="1600" b="0" i="1" u="none" strike="noStrike" kern="1200" cap="none" spc="0" normalizeH="0" baseline="0" noProof="0" dirty="0" smtClean="0">
                <a:ln>
                  <a:noFill/>
                </a:ln>
                <a:solidFill>
                  <a:srgbClr val="0000FF"/>
                </a:solidFill>
                <a:effectLst/>
                <a:uLnTx/>
                <a:uFillTx/>
                <a:latin typeface="Meiryo UI" panose="020B0604030504040204" pitchFamily="34" charset="-128"/>
                <a:ea typeface="Meiryo UI" panose="020B0604030504040204" pitchFamily="34" charset="-128"/>
                <a:cs typeface="Meiryo UI" panose="020B0604030504040204" pitchFamily="34" charset="-128"/>
              </a:rPr>
              <a:t>is all not just rainbows and </a:t>
            </a:r>
            <a:r>
              <a:rPr lang="en-US" sz="1600" i="1" dirty="0" smtClean="0">
                <a:solidFill>
                  <a:srgbClr val="0000FF"/>
                </a:solidFill>
                <a:latin typeface="Meiryo UI" panose="020B0604030504040204" pitchFamily="34" charset="-128"/>
                <a:ea typeface="Meiryo UI" panose="020B0604030504040204" pitchFamily="34" charset="-128"/>
                <a:cs typeface="Meiryo UI" panose="020B0604030504040204" pitchFamily="34" charset="-128"/>
              </a:rPr>
              <a:t>puppy dogs</a:t>
            </a:r>
            <a:r>
              <a:rPr kumimoji="0" lang="en-US" sz="1600" b="0" i="1" u="none" strike="noStrike" kern="1200" cap="none" spc="0" normalizeH="0" baseline="0" noProof="0" dirty="0" smtClean="0">
                <a:ln>
                  <a:noFill/>
                </a:ln>
                <a:solidFill>
                  <a:srgbClr val="0000FF"/>
                </a:solidFill>
                <a:effectLst/>
                <a:uLnTx/>
                <a:uFillTx/>
                <a:latin typeface="Meiryo UI" panose="020B0604030504040204" pitchFamily="34" charset="-128"/>
                <a:ea typeface="Meiryo UI" panose="020B0604030504040204" pitchFamily="34" charset="-128"/>
                <a:cs typeface="Meiryo UI" panose="020B0604030504040204" pitchFamily="34" charset="-128"/>
              </a:rPr>
              <a:t>.  </a:t>
            </a:r>
            <a:r>
              <a:rPr kumimoji="0" lang="en-US" sz="1600" b="0"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We want to hear the “other stuff” too. </a:t>
            </a:r>
            <a:r>
              <a:rPr kumimoji="0" lang="en-US" sz="1600" b="0" i="1" u="none" strike="noStrike" kern="1200" cap="none" spc="0" normalizeH="0" baseline="0" noProof="0" dirty="0" smtClean="0">
                <a:ln>
                  <a:noFill/>
                </a:ln>
                <a:solidFill>
                  <a:srgbClr val="0000FF"/>
                </a:solidFill>
                <a:effectLst/>
                <a:uLnTx/>
                <a:uFillTx/>
                <a:latin typeface="Meiryo UI" panose="020B0604030504040204" pitchFamily="34" charset="-128"/>
                <a:ea typeface="Meiryo UI" panose="020B0604030504040204" pitchFamily="34" charset="-128"/>
                <a:cs typeface="Meiryo UI" panose="020B0604030504040204" pitchFamily="34" charset="-128"/>
              </a:rPr>
              <a:t>.</a:t>
            </a:r>
            <a:endParaRPr kumimoji="0" lang="en-US" sz="1600" b="0" i="1" u="none" strike="noStrike" kern="1200" cap="none" spc="0" normalizeH="0" baseline="0" noProof="0" dirty="0">
              <a:ln>
                <a:noFill/>
              </a:ln>
              <a:solidFill>
                <a:srgbClr val="0000FF"/>
              </a:solidFill>
              <a:effectLst/>
              <a:uLnTx/>
              <a:uFillTx/>
              <a:latin typeface="Meiryo UI" panose="020B0604030504040204" pitchFamily="34" charset="-128"/>
              <a:ea typeface="Meiryo UI" panose="020B0604030504040204" pitchFamily="34" charset="-128"/>
              <a:cs typeface="Meiryo UI" panose="020B0604030504040204" pitchFamily="34" charset="-128"/>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Is </a:t>
            </a:r>
            <a:r>
              <a:rPr kumimoji="0" lang="en-US" sz="1600" b="1" i="0" u="none" strike="noStrike" kern="1200" cap="none" spc="0" normalizeH="0" baseline="0" noProof="0" dirty="0" err="1"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non-judgemental</a:t>
            </a:r>
            <a:r>
              <a:rPr kumimoji="0" lang="en-US" sz="1600" b="0"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 </a:t>
            </a:r>
            <a:r>
              <a:rPr kumimoji="0" lang="en-US" sz="16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We value and </a:t>
            </a:r>
            <a:r>
              <a:rPr kumimoji="0" lang="en-US" sz="1600" b="0"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allow time for the exploration of new ideas.  We practice focusing </a:t>
            </a:r>
            <a:r>
              <a:rPr kumimoji="0" lang="en-US" sz="16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on the possibilities first before making any final determinations of practicality</a:t>
            </a:r>
            <a:r>
              <a:rPr kumimoji="0" lang="en-US" sz="1600" b="0"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  We understand everyone’s experiences vary and as a group we can grow from them.  As a trusted group, we can escalate positive growth</a:t>
            </a:r>
            <a:r>
              <a:rPr kumimoji="0" lang="en-US" sz="1600" b="0" i="0" u="none" strike="noStrike" kern="1200" cap="none" spc="0" normalizeH="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 both personally and professionally.</a:t>
            </a:r>
            <a:r>
              <a:rPr kumimoji="0" lang="en-US" sz="1600" b="0"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 </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Is respectful.  </a:t>
            </a:r>
            <a:r>
              <a:rPr kumimoji="0" lang="en-US" sz="1600" b="0"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We value and seek to understand the unique perspectives </a:t>
            </a:r>
            <a:r>
              <a:rPr kumimoji="0" lang="en-US" sz="16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e</a:t>
            </a:r>
            <a:r>
              <a:rPr kumimoji="0" lang="en-US" sz="1600" b="0" i="0" u="none" strike="noStrike" kern="1200" cap="none" spc="0" normalizeH="0" baseline="0" noProof="0" dirty="0" smtClean="0">
                <a:ln>
                  <a:noFill/>
                </a:ln>
                <a:solidFill>
                  <a:prstClr val="black"/>
                </a:solidFill>
                <a:effectLst/>
                <a:uLnTx/>
                <a:uFillTx/>
                <a:latin typeface="Meiryo UI" panose="020B0604030504040204" pitchFamily="34" charset="-128"/>
                <a:ea typeface="Meiryo UI" panose="020B0604030504040204" pitchFamily="34" charset="-128"/>
                <a:cs typeface="Meiryo UI" panose="020B0604030504040204" pitchFamily="34" charset="-128"/>
              </a:rPr>
              <a:t>ach of us might hold based on the size of our organizations, our time in role, professional background and experience, geographic location, etc.</a:t>
            </a:r>
          </a:p>
        </p:txBody>
      </p:sp>
    </p:spTree>
    <p:extLst>
      <p:ext uri="{BB962C8B-B14F-4D97-AF65-F5344CB8AC3E}">
        <p14:creationId xmlns:p14="http://schemas.microsoft.com/office/powerpoint/2010/main" val="301685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762" y="1252537"/>
            <a:ext cx="8484514" cy="4811688"/>
          </a:xfrm>
          <a:prstGeom prst="rect">
            <a:avLst/>
          </a:prstGeom>
        </p:spPr>
      </p:pic>
      <p:cxnSp>
        <p:nvCxnSpPr>
          <p:cNvPr id="4" name="Straight Connector 3"/>
          <p:cNvCxnSpPr/>
          <p:nvPr/>
        </p:nvCxnSpPr>
        <p:spPr>
          <a:xfrm>
            <a:off x="0" y="235131"/>
            <a:ext cx="9144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980" y="408330"/>
            <a:ext cx="1557020" cy="547370"/>
          </a:xfrm>
          <a:prstGeom prst="rect">
            <a:avLst/>
          </a:prstGeom>
          <a:noFill/>
        </p:spPr>
      </p:pic>
      <p:sp>
        <p:nvSpPr>
          <p:cNvPr id="6" name="TextBox 5"/>
          <p:cNvSpPr txBox="1"/>
          <p:nvPr/>
        </p:nvSpPr>
        <p:spPr>
          <a:xfrm>
            <a:off x="408763" y="3126670"/>
            <a:ext cx="8484514" cy="1200329"/>
          </a:xfrm>
          <a:prstGeom prst="rect">
            <a:avLst/>
          </a:prstGeom>
          <a:noFill/>
        </p:spPr>
        <p:txBody>
          <a:bodyPr wrap="square" rtlCol="0">
            <a:spAutoFit/>
          </a:bodyPr>
          <a:lstStyle/>
          <a:p>
            <a:pPr algn="ctr"/>
            <a:r>
              <a:rPr lang="en-US" sz="3600" b="1" dirty="0" smtClean="0"/>
              <a:t>URWHO?</a:t>
            </a:r>
          </a:p>
          <a:p>
            <a:pPr algn="ctr"/>
            <a:r>
              <a:rPr lang="en-US" sz="3600" b="1" dirty="0" smtClean="0"/>
              <a:t>EIEIO Parts</a:t>
            </a:r>
            <a:endParaRPr lang="en-US" sz="3600" b="1" dirty="0"/>
          </a:p>
        </p:txBody>
      </p:sp>
      <p:sp>
        <p:nvSpPr>
          <p:cNvPr id="2" name="TextBox 1"/>
          <p:cNvSpPr txBox="1"/>
          <p:nvPr/>
        </p:nvSpPr>
        <p:spPr>
          <a:xfrm>
            <a:off x="1453162" y="4605269"/>
            <a:ext cx="6545382" cy="646331"/>
          </a:xfrm>
          <a:prstGeom prst="rect">
            <a:avLst/>
          </a:prstGeom>
          <a:noFill/>
        </p:spPr>
        <p:txBody>
          <a:bodyPr wrap="none" rtlCol="0">
            <a:spAutoFit/>
          </a:bodyPr>
          <a:lstStyle/>
          <a:p>
            <a:r>
              <a:rPr lang="en-US" sz="3600" b="1" dirty="0" smtClean="0"/>
              <a:t>My Biggest Concern for 2020</a:t>
            </a:r>
            <a:endParaRPr lang="en-US" sz="3600" b="1" dirty="0"/>
          </a:p>
        </p:txBody>
      </p:sp>
    </p:spTree>
    <p:extLst>
      <p:ext uri="{BB962C8B-B14F-4D97-AF65-F5344CB8AC3E}">
        <p14:creationId xmlns:p14="http://schemas.microsoft.com/office/powerpoint/2010/main" val="623917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5" name="Rectangle 151"/>
          <p:cNvSpPr>
            <a:spLocks noChangeArrowheads="1"/>
          </p:cNvSpPr>
          <p:nvPr/>
        </p:nvSpPr>
        <p:spPr bwMode="auto">
          <a:xfrm>
            <a:off x="389353" y="499230"/>
            <a:ext cx="2592954" cy="261610"/>
          </a:xfrm>
          <a:prstGeom prst="rect">
            <a:avLst/>
          </a:prstGeom>
          <a:noFill/>
          <a:ln w="9525" algn="ctr">
            <a:noFill/>
            <a:miter lim="800000"/>
            <a:headEnd/>
            <a:tailEnd/>
          </a:ln>
          <a:effectLst/>
        </p:spPr>
        <p:txBody>
          <a:bodyPr wrap="none" lIns="0" tIns="0" rIns="0" bIns="0">
            <a:spAutoFit/>
          </a:bodyPr>
          <a:lstStyle/>
          <a:p>
            <a:pPr defTabSz="865188">
              <a:spcBef>
                <a:spcPct val="50000"/>
              </a:spcBef>
              <a:defRPr/>
            </a:pPr>
            <a:r>
              <a:rPr lang="en-US" sz="1700" i="1" dirty="0">
                <a:effectLst>
                  <a:outerShdw blurRad="38100" dist="38100" dir="2700000" algn="tl">
                    <a:srgbClr val="C0C0C0"/>
                  </a:outerShdw>
                </a:effectLst>
                <a:latin typeface="Times New Roman" pitchFamily="18" charset="0"/>
              </a:rPr>
              <a:t>Honda North </a:t>
            </a:r>
            <a:r>
              <a:rPr lang="en-US" sz="1700" i="1" dirty="0" smtClean="0">
                <a:effectLst>
                  <a:outerShdw blurRad="38100" dist="38100" dir="2700000" algn="tl">
                    <a:srgbClr val="C0C0C0"/>
                  </a:outerShdw>
                </a:effectLst>
                <a:latin typeface="Times New Roman" pitchFamily="18" charset="0"/>
              </a:rPr>
              <a:t>America HR&amp;E</a:t>
            </a:r>
            <a:endParaRPr lang="en-US" sz="1700" i="1" dirty="0">
              <a:effectLst>
                <a:outerShdw blurRad="38100" dist="38100" dir="2700000" algn="tl">
                  <a:srgbClr val="C0C0C0"/>
                </a:outerShdw>
              </a:effectLst>
              <a:latin typeface="Times New Roman" pitchFamily="18" charset="0"/>
            </a:endParaRPr>
          </a:p>
        </p:txBody>
      </p:sp>
      <p:sp>
        <p:nvSpPr>
          <p:cNvPr id="15365" name="Text Box 230"/>
          <p:cNvSpPr txBox="1">
            <a:spLocks noChangeArrowheads="1"/>
          </p:cNvSpPr>
          <p:nvPr/>
        </p:nvSpPr>
        <p:spPr bwMode="auto">
          <a:xfrm>
            <a:off x="469826" y="1436258"/>
            <a:ext cx="8654105"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dirty="0">
                <a:latin typeface="Arial Narrow" panose="020B0606020202030204" pitchFamily="34" charset="0"/>
              </a:rPr>
              <a:t>AGENDA </a:t>
            </a:r>
            <a:endParaRPr lang="en-US" altLang="en-US" sz="2000" b="1" u="sng" dirty="0" smtClean="0">
              <a:latin typeface="Arial Narrow" panose="020B0606020202030204" pitchFamily="34" charset="0"/>
            </a:endParaRPr>
          </a:p>
          <a:p>
            <a:pPr eaLnBrk="1" hangingPunct="1">
              <a:spcBef>
                <a:spcPct val="0"/>
              </a:spcBef>
              <a:buFontTx/>
              <a:buNone/>
            </a:pPr>
            <a:r>
              <a:rPr lang="en-US" altLang="en-US" sz="2000" b="1" dirty="0" smtClean="0">
                <a:solidFill>
                  <a:srgbClr val="00B050"/>
                </a:solidFill>
                <a:latin typeface="Arial Narrow" panose="020B0606020202030204" pitchFamily="34" charset="0"/>
                <a:cs typeface="Times New Roman" panose="02020603050405020304" pitchFamily="18" charset="0"/>
              </a:rPr>
              <a:t>8:00 – 8:30</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	Registration &amp; Lite Breakfast  </a:t>
            </a:r>
          </a:p>
          <a:p>
            <a:pPr eaLnBrk="1" hangingPunct="1">
              <a:spcBef>
                <a:spcPct val="0"/>
              </a:spcBef>
              <a:buFontTx/>
              <a:buNone/>
            </a:pPr>
            <a:r>
              <a:rPr lang="en-US" altLang="en-US" sz="2000" dirty="0" smtClean="0">
                <a:latin typeface="Arial Narrow" panose="020B0606020202030204" pitchFamily="34" charset="0"/>
                <a:cs typeface="Times New Roman" panose="02020603050405020304" pitchFamily="18" charset="0"/>
              </a:rPr>
              <a:t>8:30-9:30			</a:t>
            </a:r>
            <a:r>
              <a:rPr lang="en-US" altLang="en-US" sz="2000" b="1" dirty="0" smtClean="0">
                <a:latin typeface="Arial Narrow" panose="020B0606020202030204" pitchFamily="34" charset="0"/>
                <a:cs typeface="Times New Roman" panose="02020603050405020304" pitchFamily="18" charset="0"/>
              </a:rPr>
              <a:t>Welcome and Introductions </a:t>
            </a:r>
            <a:r>
              <a:rPr lang="en-US" altLang="en-US" sz="2000" dirty="0" smtClean="0">
                <a:latin typeface="Arial Narrow" panose="020B0606020202030204" pitchFamily="34" charset="0"/>
                <a:cs typeface="Times New Roman" panose="02020603050405020304" pitchFamily="18" charset="0"/>
              </a:rPr>
              <a:t>– HNA Top Exec. Updates </a:t>
            </a:r>
            <a:br>
              <a:rPr lang="en-US" altLang="en-US" sz="2000" dirty="0" smtClean="0">
                <a:latin typeface="Arial Narrow" panose="020B0606020202030204" pitchFamily="34" charset="0"/>
                <a:cs typeface="Times New Roman" panose="02020603050405020304" pitchFamily="18" charset="0"/>
              </a:rPr>
            </a:br>
            <a:r>
              <a:rPr lang="en-US" altLang="en-US" sz="2000" dirty="0" smtClean="0">
                <a:latin typeface="Arial Narrow" panose="020B0606020202030204" pitchFamily="34" charset="0"/>
                <a:cs typeface="Times New Roman" panose="02020603050405020304" pitchFamily="18" charset="0"/>
              </a:rPr>
              <a:t>				- Patrick Easton, HNA</a:t>
            </a:r>
            <a:endParaRPr lang="en-US" altLang="en-US" sz="2000" dirty="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9:30-10:30		</a:t>
            </a:r>
            <a:r>
              <a:rPr lang="en-US" altLang="en-US" sz="2000" b="1" dirty="0" smtClean="0">
                <a:latin typeface="Arial Narrow" panose="020B0606020202030204" pitchFamily="34" charset="0"/>
                <a:cs typeface="Times New Roman" panose="02020603050405020304" pitchFamily="18" charset="0"/>
              </a:rPr>
              <a:t>HR Interest Presentation </a:t>
            </a:r>
            <a:br>
              <a:rPr lang="en-US" altLang="en-US" sz="2000" b="1" dirty="0" smtClean="0">
                <a:latin typeface="Arial Narrow" panose="020B0606020202030204" pitchFamily="34" charset="0"/>
                <a:cs typeface="Times New Roman" panose="02020603050405020304" pitchFamily="18" charset="0"/>
              </a:rPr>
            </a:br>
            <a:r>
              <a:rPr lang="en-US" altLang="en-US" sz="2000" b="1" dirty="0" smtClean="0">
                <a:latin typeface="Arial Narrow" panose="020B0606020202030204" pitchFamily="34" charset="0"/>
                <a:cs typeface="Times New Roman" panose="02020603050405020304" pitchFamily="18" charset="0"/>
              </a:rPr>
              <a:t>				– </a:t>
            </a:r>
            <a:r>
              <a:rPr lang="en-US" altLang="en-US" sz="2000" dirty="0" smtClean="0">
                <a:latin typeface="Arial Narrow" panose="020B0606020202030204" pitchFamily="34" charset="0"/>
                <a:cs typeface="Times New Roman" panose="02020603050405020304" pitchFamily="18" charset="0"/>
              </a:rPr>
              <a:t>Anne Marie Singleton, </a:t>
            </a:r>
            <a:r>
              <a:rPr lang="en-US" altLang="en-US" sz="2000" dirty="0" err="1" smtClean="0">
                <a:latin typeface="Arial Narrow" panose="020B0606020202030204" pitchFamily="34" charset="0"/>
                <a:cs typeface="Times New Roman" panose="02020603050405020304" pitchFamily="18" charset="0"/>
              </a:rPr>
              <a:t>McGohan</a:t>
            </a:r>
            <a:r>
              <a:rPr lang="en-US" altLang="en-US" sz="2000" dirty="0" smtClean="0">
                <a:latin typeface="Arial Narrow" panose="020B0606020202030204" pitchFamily="34" charset="0"/>
                <a:cs typeface="Times New Roman" panose="02020603050405020304" pitchFamily="18" charset="0"/>
              </a:rPr>
              <a:t> </a:t>
            </a:r>
            <a:r>
              <a:rPr lang="en-US" altLang="en-US" sz="2000" dirty="0" err="1" smtClean="0">
                <a:latin typeface="Arial Narrow" panose="020B0606020202030204" pitchFamily="34" charset="0"/>
                <a:cs typeface="Times New Roman" panose="02020603050405020304" pitchFamily="18" charset="0"/>
              </a:rPr>
              <a:t>Brabender</a:t>
            </a:r>
            <a:r>
              <a:rPr lang="en-US" altLang="en-US" sz="2000" b="1" dirty="0" smtClean="0">
                <a:latin typeface="Arial Narrow" panose="020B0606020202030204" pitchFamily="34" charset="0"/>
                <a:cs typeface="Times New Roman" panose="02020603050405020304" pitchFamily="18" charset="0"/>
              </a:rPr>
              <a:t/>
            </a:r>
            <a:br>
              <a:rPr lang="en-US" altLang="en-US" sz="2000" b="1" dirty="0" smtClean="0">
                <a:latin typeface="Arial Narrow" panose="020B0606020202030204" pitchFamily="34" charset="0"/>
                <a:cs typeface="Times New Roman" panose="02020603050405020304" pitchFamily="18" charset="0"/>
              </a:rPr>
            </a:br>
            <a:r>
              <a:rPr lang="en-US" altLang="en-US" sz="2000" dirty="0" smtClean="0">
                <a:latin typeface="Arial Narrow" panose="020B0606020202030204" pitchFamily="34" charset="0"/>
                <a:cs typeface="Times New Roman" panose="02020603050405020304" pitchFamily="18" charset="0"/>
              </a:rPr>
              <a:t>10:30-10:40	</a:t>
            </a:r>
            <a:r>
              <a:rPr lang="en-US" altLang="en-US" sz="2000" dirty="0">
                <a:latin typeface="Arial Narrow" panose="020B0606020202030204" pitchFamily="34" charset="0"/>
                <a:cs typeface="Times New Roman" panose="02020603050405020304" pitchFamily="18" charset="0"/>
              </a:rPr>
              <a:t>	</a:t>
            </a:r>
            <a:r>
              <a:rPr lang="en-US" altLang="en-US" sz="2000" b="1" i="1" dirty="0" smtClean="0">
                <a:solidFill>
                  <a:srgbClr val="00B050"/>
                </a:solidFill>
                <a:latin typeface="Arial Narrow" panose="020B0606020202030204" pitchFamily="34" charset="0"/>
                <a:cs typeface="Times New Roman" panose="02020603050405020304" pitchFamily="18" charset="0"/>
              </a:rPr>
              <a:t>Break </a:t>
            </a:r>
          </a:p>
          <a:p>
            <a:pPr>
              <a:spcBef>
                <a:spcPct val="0"/>
              </a:spcBef>
              <a:buNone/>
            </a:pPr>
            <a:r>
              <a:rPr lang="en-US" altLang="en-US" sz="2000" dirty="0" smtClean="0">
                <a:latin typeface="Arial Narrow" panose="020B0606020202030204" pitchFamily="34" charset="0"/>
                <a:cs typeface="Times New Roman" panose="02020603050405020304" pitchFamily="18" charset="0"/>
              </a:rPr>
              <a:t>10:40-11:40</a:t>
            </a:r>
            <a:r>
              <a:rPr lang="en-US" altLang="en-US" sz="2000" dirty="0">
                <a:latin typeface="Arial Narrow" panose="020B0606020202030204" pitchFamily="34" charset="0"/>
                <a:cs typeface="Times New Roman" panose="02020603050405020304" pitchFamily="18" charset="0"/>
              </a:rPr>
              <a:t>		</a:t>
            </a:r>
            <a:r>
              <a:rPr lang="en-US" altLang="en-US" sz="2000" dirty="0" smtClean="0">
                <a:latin typeface="Arial Narrow" panose="020B0606020202030204" pitchFamily="34" charset="0"/>
                <a:cs typeface="Times New Roman" panose="02020603050405020304" pitchFamily="18" charset="0"/>
              </a:rPr>
              <a:t>Best Practice Presentation – “Using PDCA for Onboarding/Training 					Success” – Karolyn Hofacker, GTI</a:t>
            </a:r>
          </a:p>
          <a:p>
            <a:pPr>
              <a:spcBef>
                <a:spcPct val="0"/>
              </a:spcBef>
              <a:buNone/>
            </a:pPr>
            <a:r>
              <a:rPr lang="en-US" altLang="en-US" sz="2000" b="1" dirty="0" smtClean="0">
                <a:solidFill>
                  <a:srgbClr val="00B050"/>
                </a:solidFill>
                <a:latin typeface="Arial Narrow" panose="020B0606020202030204" pitchFamily="34" charset="0"/>
                <a:cs typeface="Times New Roman" panose="02020603050405020304" pitchFamily="18" charset="0"/>
              </a:rPr>
              <a:t>11:40 </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12:00</a:t>
            </a:r>
            <a:r>
              <a:rPr lang="en-US" altLang="en-US" sz="2000" b="1" dirty="0">
                <a:solidFill>
                  <a:srgbClr val="00B050"/>
                </a:solidFill>
                <a:latin typeface="Arial Narrow" panose="020B0606020202030204" pitchFamily="34" charset="0"/>
                <a:cs typeface="Times New Roman" panose="02020603050405020304" pitchFamily="18" charset="0"/>
              </a:rPr>
              <a:t>		</a:t>
            </a:r>
            <a:r>
              <a:rPr lang="en-US" altLang="en-US" sz="2000" b="1" i="1" dirty="0">
                <a:solidFill>
                  <a:srgbClr val="00B050"/>
                </a:solidFill>
                <a:latin typeface="Arial Narrow" panose="020B0606020202030204" pitchFamily="34" charset="0"/>
                <a:cs typeface="Times New Roman" panose="02020603050405020304" pitchFamily="18" charset="0"/>
              </a:rPr>
              <a:t>Lunch </a:t>
            </a:r>
            <a:endParaRPr lang="en-US" altLang="en-US" sz="2000" dirty="0" smtClean="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12:00-1:00		</a:t>
            </a:r>
            <a:r>
              <a:rPr lang="en-US" altLang="en-US" sz="2000" b="1" dirty="0" smtClean="0">
                <a:latin typeface="Arial Narrow" panose="020B0606020202030204" pitchFamily="34" charset="0"/>
                <a:cs typeface="Times New Roman" panose="02020603050405020304" pitchFamily="18" charset="0"/>
              </a:rPr>
              <a:t>Training Workshop </a:t>
            </a:r>
            <a:r>
              <a:rPr lang="en-US" altLang="en-US" sz="2000" dirty="0" smtClean="0">
                <a:latin typeface="Arial Narrow" panose="020B0606020202030204" pitchFamily="34" charset="0"/>
                <a:cs typeface="Times New Roman" panose="02020603050405020304" pitchFamily="18" charset="0"/>
              </a:rPr>
              <a:t>– “Millennials &amp; Generation Z: Reducing Attrition 				and Unlocking your Company’s Productivity” – Aurora Training 						Advantage</a:t>
            </a:r>
          </a:p>
          <a:p>
            <a:pPr>
              <a:spcBef>
                <a:spcPct val="0"/>
              </a:spcBef>
              <a:buNone/>
            </a:pPr>
            <a:r>
              <a:rPr lang="en-US" altLang="en-US" sz="2000" b="1" dirty="0" smtClean="0">
                <a:solidFill>
                  <a:srgbClr val="0070C0"/>
                </a:solidFill>
                <a:latin typeface="Arial Narrow" panose="020B0606020202030204" pitchFamily="34" charset="0"/>
                <a:cs typeface="Times New Roman" panose="02020603050405020304" pitchFamily="18" charset="0"/>
              </a:rPr>
              <a:t>1:00-2:00	</a:t>
            </a:r>
            <a:r>
              <a:rPr lang="en-US" altLang="en-US" sz="2000" b="1" dirty="0">
                <a:solidFill>
                  <a:srgbClr val="0070C0"/>
                </a:solidFill>
                <a:latin typeface="Arial Narrow" panose="020B0606020202030204" pitchFamily="34" charset="0"/>
                <a:cs typeface="Times New Roman" panose="02020603050405020304" pitchFamily="18" charset="0"/>
              </a:rPr>
              <a:t>		HMA Plant </a:t>
            </a:r>
            <a:r>
              <a:rPr lang="en-US" altLang="en-US" sz="2000" b="1" dirty="0" smtClean="0">
                <a:solidFill>
                  <a:srgbClr val="0070C0"/>
                </a:solidFill>
                <a:latin typeface="Arial Narrow" panose="020B0606020202030204" pitchFamily="34" charset="0"/>
                <a:cs typeface="Times New Roman" panose="02020603050405020304" pitchFamily="18" charset="0"/>
              </a:rPr>
              <a:t>Tour</a:t>
            </a:r>
            <a:endParaRPr lang="en-US" altLang="en-US" sz="2000" dirty="0" smtClean="0">
              <a:latin typeface="Arial Narrow" panose="020B0606020202030204" pitchFamily="34" charset="0"/>
              <a:cs typeface="Times New Roman" panose="02020603050405020304" pitchFamily="18" charset="0"/>
            </a:endParaRPr>
          </a:p>
          <a:p>
            <a:pPr>
              <a:spcBef>
                <a:spcPct val="0"/>
              </a:spcBef>
              <a:buNone/>
            </a:pPr>
            <a:r>
              <a:rPr lang="en-US" altLang="en-US" sz="2000" dirty="0" smtClean="0">
                <a:latin typeface="Arial Narrow" panose="020B0606020202030204" pitchFamily="34" charset="0"/>
                <a:cs typeface="Times New Roman" panose="02020603050405020304" pitchFamily="18" charset="0"/>
              </a:rPr>
              <a:t>2:00-2:30			</a:t>
            </a:r>
            <a:r>
              <a:rPr lang="en-US" altLang="en-US" sz="2000" b="1" dirty="0" smtClean="0">
                <a:latin typeface="Arial Narrow" panose="020B0606020202030204" pitchFamily="34" charset="0"/>
                <a:cs typeface="Times New Roman" panose="02020603050405020304" pitchFamily="18" charset="0"/>
              </a:rPr>
              <a:t>Supplier Stability Program/SARG Updates/Open Discussion </a:t>
            </a:r>
          </a:p>
          <a:p>
            <a:pPr>
              <a:spcBef>
                <a:spcPct val="0"/>
              </a:spcBef>
              <a:buNone/>
            </a:pPr>
            <a:r>
              <a:rPr lang="en-US" altLang="en-US" sz="2000" b="1" dirty="0">
                <a:latin typeface="Arial Narrow" panose="020B0606020202030204" pitchFamily="34" charset="0"/>
                <a:cs typeface="Times New Roman" panose="02020603050405020304" pitchFamily="18" charset="0"/>
              </a:rPr>
              <a:t>	</a:t>
            </a:r>
            <a:r>
              <a:rPr lang="en-US" altLang="en-US" sz="2000" b="1" dirty="0" smtClean="0">
                <a:latin typeface="Arial Narrow" panose="020B0606020202030204" pitchFamily="34" charset="0"/>
                <a:cs typeface="Times New Roman" panose="02020603050405020304" pitchFamily="18" charset="0"/>
              </a:rPr>
              <a:t>			</a:t>
            </a:r>
            <a:r>
              <a:rPr lang="en-US" altLang="en-US" sz="2000" dirty="0" smtClean="0">
                <a:latin typeface="Arial Narrow" panose="020B0606020202030204" pitchFamily="34" charset="0"/>
                <a:cs typeface="Times New Roman" panose="02020603050405020304" pitchFamily="18" charset="0"/>
              </a:rPr>
              <a:t>– Tim Hites &amp; Julie Feltovich, HAM; Patrick Easton, HNA</a:t>
            </a:r>
            <a:endParaRPr lang="en-US" altLang="en-US" sz="2000" dirty="0">
              <a:latin typeface="Arial Narrow" panose="020B0606020202030204" pitchFamily="34" charset="0"/>
              <a:cs typeface="Times New Roman" panose="02020603050405020304" pitchFamily="18" charset="0"/>
            </a:endParaRPr>
          </a:p>
          <a:p>
            <a:pPr eaLnBrk="1" hangingPunct="1">
              <a:spcBef>
                <a:spcPct val="0"/>
              </a:spcBef>
              <a:buFontTx/>
              <a:buNone/>
            </a:pPr>
            <a:r>
              <a:rPr lang="en-US" altLang="en-US" sz="2000" b="1" dirty="0" smtClean="0">
                <a:solidFill>
                  <a:srgbClr val="00B050"/>
                </a:solidFill>
                <a:latin typeface="Arial Narrow" panose="020B0606020202030204" pitchFamily="34" charset="0"/>
                <a:cs typeface="Times New Roman" panose="02020603050405020304" pitchFamily="18" charset="0"/>
              </a:rPr>
              <a:t>2:30</a:t>
            </a:r>
            <a:r>
              <a:rPr lang="en-US" altLang="en-US" sz="2000" dirty="0" smtClean="0">
                <a:latin typeface="Arial Narrow" panose="020B0606020202030204" pitchFamily="34" charset="0"/>
                <a:cs typeface="Times New Roman" panose="02020603050405020304" pitchFamily="18" charset="0"/>
              </a:rPr>
              <a:t>				</a:t>
            </a:r>
            <a:r>
              <a:rPr lang="en-US" altLang="en-US" sz="2000" b="1" dirty="0" smtClean="0">
                <a:solidFill>
                  <a:srgbClr val="00B050"/>
                </a:solidFill>
                <a:latin typeface="Arial Narrow" panose="020B0606020202030204" pitchFamily="34" charset="0"/>
                <a:cs typeface="Times New Roman" panose="02020603050405020304" pitchFamily="18" charset="0"/>
              </a:rPr>
              <a:t>Adjournment</a:t>
            </a:r>
            <a:endParaRPr lang="en-US" altLang="en-US" sz="2000" b="1" dirty="0">
              <a:solidFill>
                <a:srgbClr val="00B050"/>
              </a:solidFill>
              <a:latin typeface="Arial Narrow" panose="020B0606020202030204" pitchFamily="34" charset="0"/>
              <a:cs typeface="Times New Roman" panose="02020603050405020304" pitchFamily="18" charset="0"/>
            </a:endParaRPr>
          </a:p>
          <a:p>
            <a:pPr eaLnBrk="1" hangingPunct="1">
              <a:spcBef>
                <a:spcPct val="0"/>
              </a:spcBef>
              <a:buFontTx/>
              <a:buNone/>
            </a:pPr>
            <a:endParaRPr lang="en-US" altLang="en-US" sz="1600" dirty="0">
              <a:latin typeface="Arial Narrow" panose="020B0606020202030204" pitchFamily="34" charset="0"/>
            </a:endParaRPr>
          </a:p>
        </p:txBody>
      </p:sp>
      <p:sp>
        <p:nvSpPr>
          <p:cNvPr id="15366" name="Text Box 231"/>
          <p:cNvSpPr txBox="1">
            <a:spLocks noChangeArrowheads="1"/>
          </p:cNvSpPr>
          <p:nvPr/>
        </p:nvSpPr>
        <p:spPr bwMode="auto">
          <a:xfrm>
            <a:off x="601667" y="5440363"/>
            <a:ext cx="230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latin typeface="Arial Narrow" panose="020B0606020202030204" pitchFamily="34" charset="0"/>
              </a:rPr>
              <a:t> </a:t>
            </a:r>
          </a:p>
        </p:txBody>
      </p:sp>
      <p:sp>
        <p:nvSpPr>
          <p:cNvPr id="15367" name="Text Box 237"/>
          <p:cNvSpPr txBox="1">
            <a:spLocks noChangeArrowheads="1"/>
          </p:cNvSpPr>
          <p:nvPr/>
        </p:nvSpPr>
        <p:spPr bwMode="auto">
          <a:xfrm>
            <a:off x="649292" y="5410204"/>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Arial Narrow" panose="020B0606020202030204" pitchFamily="34" charset="0"/>
              </a:rPr>
              <a:t>  </a:t>
            </a:r>
          </a:p>
        </p:txBody>
      </p:sp>
      <p:sp>
        <p:nvSpPr>
          <p:cNvPr id="15368" name="Text Box 242"/>
          <p:cNvSpPr txBox="1">
            <a:spLocks noChangeArrowheads="1"/>
          </p:cNvSpPr>
          <p:nvPr/>
        </p:nvSpPr>
        <p:spPr bwMode="auto">
          <a:xfrm>
            <a:off x="7175500" y="2682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dirty="0">
              <a:latin typeface="Arial Narrow" panose="020B0606020202030204" pitchFamily="34" charset="0"/>
            </a:endParaRPr>
          </a:p>
        </p:txBody>
      </p:sp>
      <p:sp>
        <p:nvSpPr>
          <p:cNvPr id="15370" name="Text Box 228"/>
          <p:cNvSpPr txBox="1">
            <a:spLocks noChangeArrowheads="1"/>
          </p:cNvSpPr>
          <p:nvPr/>
        </p:nvSpPr>
        <p:spPr bwMode="auto">
          <a:xfrm>
            <a:off x="1872582" y="499234"/>
            <a:ext cx="52959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latin typeface="Arial Narrow" panose="020B0606020202030204" pitchFamily="34" charset="0"/>
              </a:rPr>
              <a:t>     SARG Mtg. Agenda </a:t>
            </a:r>
          </a:p>
          <a:p>
            <a:pPr algn="ctr" eaLnBrk="1" hangingPunct="1">
              <a:spcBef>
                <a:spcPct val="0"/>
              </a:spcBef>
              <a:buFontTx/>
              <a:buNone/>
            </a:pPr>
            <a:r>
              <a:rPr lang="en-US" altLang="en-US" sz="1800" b="1" dirty="0" smtClean="0">
                <a:latin typeface="Arial Narrow" panose="020B0606020202030204" pitchFamily="34" charset="0"/>
              </a:rPr>
              <a:t>February 6, 2020</a:t>
            </a:r>
            <a:endParaRPr lang="en-US" altLang="en-US" sz="1800" b="1" dirty="0">
              <a:latin typeface="Arial Narrow" panose="020B0606020202030204" pitchFamily="34" charset="0"/>
            </a:endParaRPr>
          </a:p>
          <a:p>
            <a:pPr algn="ctr" eaLnBrk="1" hangingPunct="1">
              <a:spcBef>
                <a:spcPct val="0"/>
              </a:spcBef>
              <a:buFontTx/>
              <a:buNone/>
            </a:pPr>
            <a:r>
              <a:rPr lang="en-US" altLang="en-US" sz="1800" b="1" dirty="0" smtClean="0">
                <a:solidFill>
                  <a:srgbClr val="FF0000"/>
                </a:solidFill>
                <a:latin typeface="Arial Narrow" panose="020B0606020202030204" pitchFamily="34" charset="0"/>
              </a:rPr>
              <a:t>American Honda</a:t>
            </a:r>
          </a:p>
          <a:p>
            <a:pPr algn="ctr" eaLnBrk="1" hangingPunct="1">
              <a:spcBef>
                <a:spcPct val="0"/>
              </a:spcBef>
              <a:buFontTx/>
              <a:buNone/>
            </a:pPr>
            <a:r>
              <a:rPr lang="en-US" altLang="en-US" sz="1400" dirty="0" smtClean="0">
                <a:latin typeface="Arial Narrow" panose="020B0606020202030204" pitchFamily="34" charset="0"/>
              </a:rPr>
              <a:t>101 Stanfield Road, Troy, OH</a:t>
            </a:r>
            <a:endParaRPr lang="en-US" altLang="en-US" sz="1400" dirty="0">
              <a:latin typeface="Arial Narrow" panose="020B0606020202030204" pitchFamily="34" charset="0"/>
            </a:endParaRPr>
          </a:p>
        </p:txBody>
      </p:sp>
      <p:pic>
        <p:nvPicPr>
          <p:cNvPr id="153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71568" y="499234"/>
            <a:ext cx="1587684" cy="86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791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235131"/>
            <a:ext cx="9144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720598"/>
            <a:ext cx="91440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6980" y="408330"/>
            <a:ext cx="1557020" cy="547370"/>
          </a:xfrm>
          <a:prstGeom prst="rect">
            <a:avLst/>
          </a:prstGeom>
          <a:noFill/>
        </p:spPr>
      </p:pic>
      <p:sp>
        <p:nvSpPr>
          <p:cNvPr id="6" name="TextBox 5"/>
          <p:cNvSpPr txBox="1"/>
          <p:nvPr/>
        </p:nvSpPr>
        <p:spPr>
          <a:xfrm>
            <a:off x="1384663" y="1188715"/>
            <a:ext cx="4746812" cy="4647426"/>
          </a:xfrm>
          <a:prstGeom prst="rect">
            <a:avLst/>
          </a:prstGeom>
          <a:noFill/>
        </p:spPr>
        <p:txBody>
          <a:bodyPr wrap="none" rtlCol="0">
            <a:spAutoFit/>
          </a:bodyPr>
          <a:lstStyle/>
          <a:p>
            <a:r>
              <a:rPr lang="en-US" sz="4400" b="1" u="sng" dirty="0" smtClean="0">
                <a:solidFill>
                  <a:schemeClr val="accent1">
                    <a:lumMod val="50000"/>
                  </a:schemeClr>
                </a:solidFill>
              </a:rPr>
              <a:t>HNA  What is New?</a:t>
            </a:r>
          </a:p>
          <a:p>
            <a:endParaRPr lang="en-US" dirty="0"/>
          </a:p>
          <a:p>
            <a:endParaRPr lang="en-US" b="1" dirty="0" smtClean="0"/>
          </a:p>
          <a:p>
            <a:r>
              <a:rPr lang="en-US" b="1" dirty="0"/>
              <a:t>Upcoming Events</a:t>
            </a:r>
          </a:p>
          <a:p>
            <a:r>
              <a:rPr lang="en-US" b="1" dirty="0"/>
              <a:t>	</a:t>
            </a:r>
            <a:r>
              <a:rPr lang="en-US" b="1" dirty="0" smtClean="0"/>
              <a:t>HOST</a:t>
            </a:r>
          </a:p>
          <a:p>
            <a:endParaRPr lang="en-US" b="1" dirty="0"/>
          </a:p>
          <a:p>
            <a:r>
              <a:rPr lang="en-US" b="1" dirty="0" smtClean="0"/>
              <a:t>2020 Meeting Schedule</a:t>
            </a:r>
          </a:p>
          <a:p>
            <a:endParaRPr lang="en-US" b="1" dirty="0"/>
          </a:p>
          <a:p>
            <a:r>
              <a:rPr lang="en-US" b="1" dirty="0" smtClean="0"/>
              <a:t>Topics for Discussion</a:t>
            </a:r>
          </a:p>
          <a:p>
            <a:pPr lvl="1"/>
            <a:r>
              <a:rPr lang="en-US" sz="1600" b="1" dirty="0" smtClean="0"/>
              <a:t>Infectious Disease</a:t>
            </a:r>
          </a:p>
          <a:p>
            <a:pPr lvl="1"/>
            <a:r>
              <a:rPr lang="en-US" sz="1600" b="1" dirty="0" smtClean="0"/>
              <a:t>Weather Policy</a:t>
            </a:r>
          </a:p>
          <a:p>
            <a:pPr lvl="1"/>
            <a:r>
              <a:rPr lang="en-US" sz="1600" b="1" dirty="0" smtClean="0"/>
              <a:t>Copyright Information</a:t>
            </a:r>
          </a:p>
          <a:p>
            <a:pPr lvl="1"/>
            <a:r>
              <a:rPr lang="en-US" sz="1600" b="1" dirty="0" smtClean="0"/>
              <a:t>2020 Wage and Benefit Survey</a:t>
            </a:r>
            <a:endParaRPr lang="en-US" sz="1600" b="1" dirty="0"/>
          </a:p>
          <a:p>
            <a:endParaRPr lang="en-US" b="1" dirty="0" smtClean="0"/>
          </a:p>
          <a:p>
            <a:r>
              <a:rPr lang="en-US" b="1" dirty="0" smtClean="0"/>
              <a:t>Supplier Stability Update</a:t>
            </a:r>
          </a:p>
        </p:txBody>
      </p:sp>
    </p:spTree>
    <p:extLst>
      <p:ext uri="{BB962C8B-B14F-4D97-AF65-F5344CB8AC3E}">
        <p14:creationId xmlns:p14="http://schemas.microsoft.com/office/powerpoint/2010/main" val="3177630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33" name="Table 32"/>
          <p:cNvGraphicFramePr>
            <a:graphicFrameLocks noGrp="1"/>
          </p:cNvGraphicFramePr>
          <p:nvPr>
            <p:extLst/>
          </p:nvPr>
        </p:nvGraphicFramePr>
        <p:xfrm>
          <a:off x="131920" y="914400"/>
          <a:ext cx="201168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8747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a:latin typeface="Century Gothic"/>
                          <a:ea typeface="Times New Roman"/>
                          <a:cs typeface="Times New Roman"/>
                        </a:rPr>
                        <a:t>January </a:t>
                      </a:r>
                      <a:r>
                        <a:rPr lang="en-US" sz="800" b="1" dirty="0" smtClean="0">
                          <a:latin typeface="Century Gothic"/>
                          <a:ea typeface="Times New Roman"/>
                          <a:cs typeface="Times New Roman"/>
                        </a:rPr>
                        <a:t>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solidFill>
                          <a:schemeClr val="bg1"/>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7</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12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15</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16</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17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19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pic>
        <p:nvPicPr>
          <p:cNvPr id="2" name="Picture 2" descr="http://hondateamlink.ham.am.honda.com/hnas/sites/hr/Shared%20Documents/email-footer-SARG-logo-only.jpg"/>
          <p:cNvPicPr>
            <a:picLocks noChangeAspect="1" noChangeArrowheads="1"/>
          </p:cNvPicPr>
          <p:nvPr/>
        </p:nvPicPr>
        <p:blipFill>
          <a:blip r:embed="rId2" cstate="print"/>
          <a:srcRect/>
          <a:stretch>
            <a:fillRect/>
          </a:stretch>
        </p:blipFill>
        <p:spPr bwMode="auto">
          <a:xfrm>
            <a:off x="0" y="0"/>
            <a:ext cx="2209800" cy="435508"/>
          </a:xfrm>
          <a:prstGeom prst="rect">
            <a:avLst/>
          </a:prstGeom>
          <a:noFill/>
        </p:spPr>
      </p:pic>
      <p:sp>
        <p:nvSpPr>
          <p:cNvPr id="24" name="TextBox 23"/>
          <p:cNvSpPr txBox="1"/>
          <p:nvPr/>
        </p:nvSpPr>
        <p:spPr>
          <a:xfrm>
            <a:off x="131920" y="312061"/>
            <a:ext cx="6277587"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SARG Schedule 2020</a:t>
            </a:r>
          </a:p>
        </p:txBody>
      </p:sp>
      <p:graphicFrame>
        <p:nvGraphicFramePr>
          <p:cNvPr id="19" name="Table 18"/>
          <p:cNvGraphicFramePr>
            <a:graphicFrameLocks noGrp="1"/>
          </p:cNvGraphicFramePr>
          <p:nvPr>
            <p:extLst/>
          </p:nvPr>
        </p:nvGraphicFramePr>
        <p:xfrm>
          <a:off x="2273583" y="922994"/>
          <a:ext cx="201168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8747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smtClean="0">
                          <a:latin typeface="Century Gothic"/>
                          <a:ea typeface="Times New Roman"/>
                          <a:cs typeface="Times New Roman"/>
                        </a:rPr>
                        <a:t>February 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4</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9804"/>
                      </a:srgbClr>
                    </a:solidFill>
                  </a:tcPr>
                </a:tc>
                <a:tc>
                  <a:txBody>
                    <a:bodyPr/>
                    <a:lstStyle/>
                    <a:p>
                      <a:pPr marL="0" marR="0" algn="ctr">
                        <a:spcBef>
                          <a:spcPts val="0"/>
                        </a:spcBef>
                        <a:spcAft>
                          <a:spcPts val="0"/>
                        </a:spcAft>
                      </a:pPr>
                      <a:r>
                        <a:rPr lang="en-US" sz="1000" b="1" dirty="0" smtClean="0">
                          <a:latin typeface="Century Gothic"/>
                          <a:ea typeface="Times New Roman"/>
                          <a:cs typeface="Arial"/>
                        </a:rPr>
                        <a:t>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12</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13</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14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16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graphicFrame>
        <p:nvGraphicFramePr>
          <p:cNvPr id="20" name="Table 19"/>
          <p:cNvGraphicFramePr>
            <a:graphicFrameLocks noGrp="1"/>
          </p:cNvGraphicFramePr>
          <p:nvPr>
            <p:extLst/>
          </p:nvPr>
        </p:nvGraphicFramePr>
        <p:xfrm>
          <a:off x="4397827" y="927462"/>
          <a:ext cx="201168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8747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smtClean="0">
                          <a:latin typeface="Century Gothic"/>
                          <a:ea typeface="Times New Roman"/>
                          <a:cs typeface="Times New Roman"/>
                        </a:rPr>
                        <a:t>March 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10</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000" b="1" dirty="0" smtClean="0">
                          <a:latin typeface="Century Gothic"/>
                          <a:ea typeface="Times New Roman"/>
                          <a:cs typeface="Arial"/>
                        </a:rPr>
                        <a:t>12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15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18</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19</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30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graphicFrame>
        <p:nvGraphicFramePr>
          <p:cNvPr id="21" name="Table 20"/>
          <p:cNvGraphicFramePr>
            <a:graphicFrameLocks noGrp="1"/>
          </p:cNvGraphicFramePr>
          <p:nvPr>
            <p:extLst/>
          </p:nvPr>
        </p:nvGraphicFramePr>
        <p:xfrm>
          <a:off x="131920" y="2388162"/>
          <a:ext cx="201168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8747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smtClean="0">
                          <a:latin typeface="Century Gothic"/>
                          <a:ea typeface="Times New Roman"/>
                          <a:cs typeface="Times New Roman"/>
                        </a:rPr>
                        <a:t>April 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7</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000" b="1" dirty="0" smtClean="0">
                          <a:latin typeface="Century Gothic"/>
                          <a:ea typeface="Times New Roman"/>
                          <a:cs typeface="Arial"/>
                        </a:rPr>
                        <a:t>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12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15</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16</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18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19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30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graphicFrame>
        <p:nvGraphicFramePr>
          <p:cNvPr id="22" name="Table 21"/>
          <p:cNvGraphicFramePr>
            <a:graphicFrameLocks noGrp="1"/>
          </p:cNvGraphicFramePr>
          <p:nvPr>
            <p:extLst/>
          </p:nvPr>
        </p:nvGraphicFramePr>
        <p:xfrm>
          <a:off x="2273583" y="2396756"/>
          <a:ext cx="200033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7612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smtClean="0">
                          <a:latin typeface="Century Gothic"/>
                          <a:ea typeface="Times New Roman"/>
                          <a:cs typeface="Times New Roman"/>
                        </a:rPr>
                        <a:t>May 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5</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alpha val="69804"/>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10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13</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14</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15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17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r>
                        <a:rPr lang="en-US" sz="1000" b="1" dirty="0" smtClean="0">
                          <a:latin typeface="Century Gothic"/>
                          <a:ea typeface="Times New Roman"/>
                          <a:cs typeface="Arial"/>
                        </a:rPr>
                        <a:t>31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graphicFrame>
        <p:nvGraphicFramePr>
          <p:cNvPr id="23" name="Table 22"/>
          <p:cNvGraphicFramePr>
            <a:graphicFrameLocks noGrp="1"/>
          </p:cNvGraphicFramePr>
          <p:nvPr>
            <p:extLst/>
          </p:nvPr>
        </p:nvGraphicFramePr>
        <p:xfrm>
          <a:off x="4397827" y="2401224"/>
          <a:ext cx="201168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8747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smtClean="0">
                          <a:latin typeface="Century Gothic"/>
                          <a:ea typeface="Times New Roman"/>
                          <a:cs typeface="Times New Roman"/>
                        </a:rPr>
                        <a:t>June 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9</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10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14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17</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18</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19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30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graphicFrame>
        <p:nvGraphicFramePr>
          <p:cNvPr id="25" name="Table 24"/>
          <p:cNvGraphicFramePr>
            <a:graphicFrameLocks noGrp="1"/>
          </p:cNvGraphicFramePr>
          <p:nvPr>
            <p:extLst/>
          </p:nvPr>
        </p:nvGraphicFramePr>
        <p:xfrm>
          <a:off x="131920" y="3836166"/>
          <a:ext cx="201168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8747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smtClean="0">
                          <a:latin typeface="Century Gothic"/>
                          <a:ea typeface="Times New Roman"/>
                          <a:cs typeface="Times New Roman"/>
                        </a:rPr>
                        <a:t>July 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r>
                        <a:rPr lang="en-US" sz="1000" b="1" dirty="0" smtClean="0">
                          <a:latin typeface="Century Gothic"/>
                          <a:ea typeface="Times New Roman"/>
                          <a:cs typeface="Arial"/>
                        </a:rPr>
                        <a:t>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7</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12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15</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16</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17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19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graphicFrame>
        <p:nvGraphicFramePr>
          <p:cNvPr id="26" name="Table 25"/>
          <p:cNvGraphicFramePr>
            <a:graphicFrameLocks noGrp="1"/>
          </p:cNvGraphicFramePr>
          <p:nvPr>
            <p:extLst/>
          </p:nvPr>
        </p:nvGraphicFramePr>
        <p:xfrm>
          <a:off x="2273583" y="3844760"/>
          <a:ext cx="201168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8747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smtClean="0">
                          <a:latin typeface="Century Gothic"/>
                          <a:ea typeface="Times New Roman"/>
                          <a:cs typeface="Times New Roman"/>
                        </a:rPr>
                        <a:t>August 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4</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12</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13</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14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16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r>
                        <a:rPr lang="en-US" sz="1000" b="1" dirty="0" smtClean="0">
                          <a:latin typeface="Century Gothic"/>
                          <a:ea typeface="Times New Roman"/>
                          <a:cs typeface="Arial"/>
                        </a:rPr>
                        <a:t>30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31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graphicFrame>
        <p:nvGraphicFramePr>
          <p:cNvPr id="27" name="Table 26"/>
          <p:cNvGraphicFramePr>
            <a:graphicFrameLocks noGrp="1"/>
          </p:cNvGraphicFramePr>
          <p:nvPr>
            <p:extLst/>
          </p:nvPr>
        </p:nvGraphicFramePr>
        <p:xfrm>
          <a:off x="4397827" y="3849228"/>
          <a:ext cx="201168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8747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smtClean="0">
                          <a:latin typeface="Century Gothic"/>
                          <a:ea typeface="Times New Roman"/>
                          <a:cs typeface="Times New Roman"/>
                        </a:rPr>
                        <a:t>September 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8</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000" b="1" dirty="0" smtClean="0">
                          <a:latin typeface="Century Gothic"/>
                          <a:ea typeface="Times New Roman"/>
                          <a:cs typeface="Arial"/>
                        </a:rPr>
                        <a:t>10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13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16</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17</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30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graphicFrame>
        <p:nvGraphicFramePr>
          <p:cNvPr id="28" name="Table 27"/>
          <p:cNvGraphicFramePr>
            <a:graphicFrameLocks noGrp="1"/>
          </p:cNvGraphicFramePr>
          <p:nvPr>
            <p:extLst/>
          </p:nvPr>
        </p:nvGraphicFramePr>
        <p:xfrm>
          <a:off x="131920" y="5284170"/>
          <a:ext cx="201168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8747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smtClean="0">
                          <a:latin typeface="Century Gothic"/>
                          <a:ea typeface="Times New Roman"/>
                          <a:cs typeface="Times New Roman"/>
                        </a:rPr>
                        <a:t>October 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6</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12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13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14</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15</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latin typeface="Century Gothic"/>
                          <a:ea typeface="Times New Roman"/>
                          <a:cs typeface="Arial"/>
                        </a:rPr>
                        <a:t>16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17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18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graphicFrame>
        <p:nvGraphicFramePr>
          <p:cNvPr id="29" name="Table 28"/>
          <p:cNvGraphicFramePr>
            <a:graphicFrameLocks noGrp="1"/>
          </p:cNvGraphicFramePr>
          <p:nvPr>
            <p:extLst/>
          </p:nvPr>
        </p:nvGraphicFramePr>
        <p:xfrm>
          <a:off x="2273583" y="5292764"/>
          <a:ext cx="201168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8747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smtClean="0">
                          <a:latin typeface="Century Gothic"/>
                          <a:ea typeface="Times New Roman"/>
                          <a:cs typeface="Times New Roman"/>
                        </a:rPr>
                        <a:t>November 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10</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latin typeface="Century Gothic"/>
                          <a:ea typeface="Times New Roman"/>
                          <a:cs typeface="Arial"/>
                        </a:rPr>
                        <a:t>13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15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18</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19</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30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graphicFrame>
        <p:nvGraphicFramePr>
          <p:cNvPr id="30" name="Table 29"/>
          <p:cNvGraphicFramePr>
            <a:graphicFrameLocks noGrp="1"/>
          </p:cNvGraphicFramePr>
          <p:nvPr>
            <p:extLst/>
          </p:nvPr>
        </p:nvGraphicFramePr>
        <p:xfrm>
          <a:off x="4397827" y="5297232"/>
          <a:ext cx="2011680" cy="1312776"/>
        </p:xfrm>
        <a:graphic>
          <a:graphicData uri="http://schemas.openxmlformats.org/drawingml/2006/table">
            <a:tbl>
              <a:tblPr lastRow="1"/>
              <a:tblGrid>
                <a:gridCol w="287316">
                  <a:extLst>
                    <a:ext uri="{9D8B030D-6E8A-4147-A177-3AD203B41FA5}">
                      <a16:colId xmlns:a16="http://schemas.microsoft.com/office/drawing/2014/main" val="20000"/>
                    </a:ext>
                  </a:extLst>
                </a:gridCol>
                <a:gridCol w="287316">
                  <a:extLst>
                    <a:ext uri="{9D8B030D-6E8A-4147-A177-3AD203B41FA5}">
                      <a16:colId xmlns:a16="http://schemas.microsoft.com/office/drawing/2014/main" val="20001"/>
                    </a:ext>
                  </a:extLst>
                </a:gridCol>
                <a:gridCol w="287472">
                  <a:extLst>
                    <a:ext uri="{9D8B030D-6E8A-4147-A177-3AD203B41FA5}">
                      <a16:colId xmlns:a16="http://schemas.microsoft.com/office/drawing/2014/main" val="20002"/>
                    </a:ext>
                  </a:extLst>
                </a:gridCol>
                <a:gridCol w="287316">
                  <a:extLst>
                    <a:ext uri="{9D8B030D-6E8A-4147-A177-3AD203B41FA5}">
                      <a16:colId xmlns:a16="http://schemas.microsoft.com/office/drawing/2014/main" val="20003"/>
                    </a:ext>
                  </a:extLst>
                </a:gridCol>
                <a:gridCol w="287472">
                  <a:extLst>
                    <a:ext uri="{9D8B030D-6E8A-4147-A177-3AD203B41FA5}">
                      <a16:colId xmlns:a16="http://schemas.microsoft.com/office/drawing/2014/main" val="20004"/>
                    </a:ext>
                  </a:extLst>
                </a:gridCol>
                <a:gridCol w="287316">
                  <a:extLst>
                    <a:ext uri="{9D8B030D-6E8A-4147-A177-3AD203B41FA5}">
                      <a16:colId xmlns:a16="http://schemas.microsoft.com/office/drawing/2014/main" val="20005"/>
                    </a:ext>
                  </a:extLst>
                </a:gridCol>
                <a:gridCol w="287472">
                  <a:extLst>
                    <a:ext uri="{9D8B030D-6E8A-4147-A177-3AD203B41FA5}">
                      <a16:colId xmlns:a16="http://schemas.microsoft.com/office/drawing/2014/main" val="20006"/>
                    </a:ext>
                  </a:extLst>
                </a:gridCol>
              </a:tblGrid>
              <a:tr h="114199">
                <a:tc gridSpan="7">
                  <a:txBody>
                    <a:bodyPr/>
                    <a:lstStyle/>
                    <a:p>
                      <a:pPr marL="0" marR="0" algn="ctr">
                        <a:spcBef>
                          <a:spcPts val="0"/>
                        </a:spcBef>
                        <a:spcAft>
                          <a:spcPts val="0"/>
                        </a:spcAft>
                      </a:pPr>
                      <a:r>
                        <a:rPr lang="en-US" sz="800" b="1" dirty="0" smtClean="0">
                          <a:latin typeface="Century Gothic"/>
                          <a:ea typeface="Times New Roman"/>
                          <a:cs typeface="Times New Roman"/>
                        </a:rPr>
                        <a:t>December 2020</a:t>
                      </a:r>
                      <a:endParaRPr lang="en-US" sz="800"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748">
                <a:tc>
                  <a:txBody>
                    <a:bodyPr/>
                    <a:lstStyle/>
                    <a:p>
                      <a:pPr marL="0" marR="0" algn="ctr">
                        <a:spcBef>
                          <a:spcPts val="0"/>
                        </a:spcBef>
                        <a:spcAft>
                          <a:spcPts val="0"/>
                        </a:spcAft>
                      </a:pPr>
                      <a:r>
                        <a:rPr lang="en-US" sz="1000" b="1" dirty="0">
                          <a:latin typeface="Century Gothic"/>
                          <a:ea typeface="Times New Roman"/>
                          <a:cs typeface="Times New Roman"/>
                        </a:rPr>
                        <a:t>S</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M</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W</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TH</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dirty="0">
                          <a:latin typeface="Century Gothic"/>
                          <a:ea typeface="Times New Roman"/>
                          <a:cs typeface="Times New Roman"/>
                        </a:rPr>
                        <a:t>F</a:t>
                      </a:r>
                      <a:endParaRPr lang="en-US" sz="1000" b="1" dirty="0">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000" b="1">
                          <a:latin typeface="Century Gothic"/>
                          <a:ea typeface="Times New Roman"/>
                          <a:cs typeface="Times New Roman"/>
                        </a:rPr>
                        <a:t>S</a:t>
                      </a:r>
                      <a:endParaRPr lang="en-US" sz="1000" b="1">
                        <a:latin typeface="Times New Roman"/>
                        <a:ea typeface="Times New Roman"/>
                        <a:cs typeface="Times New Roman"/>
                      </a:endParaRPr>
                    </a:p>
                  </a:txBody>
                  <a:tcPr marL="49161" marR="491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000" b="1" dirty="0" smtClean="0">
                          <a:latin typeface="Century Gothic"/>
                          <a:ea typeface="Times New Roman"/>
                          <a:cs typeface="Arial"/>
                        </a:rPr>
                        <a:t>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000" b="1" dirty="0" smtClean="0">
                          <a:latin typeface="Century Gothic"/>
                          <a:ea typeface="Times New Roman"/>
                          <a:cs typeface="Arial"/>
                        </a:rPr>
                        <a:t>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000" b="1" dirty="0" smtClean="0">
                          <a:latin typeface="Century Gothic"/>
                          <a:ea typeface="Times New Roman"/>
                          <a:cs typeface="Arial"/>
                        </a:rPr>
                        <a:t>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73076">
                <a:tc>
                  <a:txBody>
                    <a:bodyPr/>
                    <a:lstStyle/>
                    <a:p>
                      <a:pPr marL="0" marR="0" algn="ctr">
                        <a:spcBef>
                          <a:spcPts val="0"/>
                        </a:spcBef>
                        <a:spcAft>
                          <a:spcPts val="0"/>
                        </a:spcAft>
                      </a:pPr>
                      <a:r>
                        <a:rPr lang="en-US" sz="1000" b="1" dirty="0" smtClean="0">
                          <a:latin typeface="Century Gothic"/>
                          <a:ea typeface="Times New Roman"/>
                          <a:cs typeface="Arial"/>
                        </a:rPr>
                        <a:t>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8</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smtClean="0">
                          <a:latin typeface="Century Gothic"/>
                          <a:ea typeface="Times New Roman"/>
                          <a:cs typeface="Arial"/>
                        </a:rPr>
                        <a:t>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10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latin typeface="Century Gothic"/>
                          <a:ea typeface="Times New Roman"/>
                          <a:cs typeface="Arial"/>
                        </a:rPr>
                        <a:t>11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r h="173076">
                <a:tc>
                  <a:txBody>
                    <a:bodyPr/>
                    <a:lstStyle/>
                    <a:p>
                      <a:pPr marL="0" marR="0" algn="ctr">
                        <a:spcBef>
                          <a:spcPts val="0"/>
                        </a:spcBef>
                        <a:spcAft>
                          <a:spcPts val="0"/>
                        </a:spcAft>
                      </a:pPr>
                      <a:r>
                        <a:rPr lang="en-US" sz="1000" b="1" dirty="0" smtClean="0">
                          <a:latin typeface="Century Gothic"/>
                          <a:ea typeface="Times New Roman"/>
                          <a:cs typeface="Arial"/>
                        </a:rPr>
                        <a:t>13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14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16</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b="1" dirty="0" smtClean="0">
                          <a:solidFill>
                            <a:schemeClr val="tx1">
                              <a:lumMod val="95000"/>
                              <a:lumOff val="5000"/>
                            </a:schemeClr>
                          </a:solidFill>
                          <a:latin typeface="Century Gothic"/>
                          <a:ea typeface="Times New Roman"/>
                          <a:cs typeface="Arial"/>
                        </a:rPr>
                        <a:t>17</a:t>
                      </a:r>
                      <a:endParaRPr lang="en-US" sz="1000" b="1" dirty="0">
                        <a:solidFill>
                          <a:schemeClr val="tx1">
                            <a:lumMod val="95000"/>
                            <a:lumOff val="5000"/>
                          </a:schemeClr>
                        </a:solidFill>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19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73076">
                <a:tc>
                  <a:txBody>
                    <a:bodyPr/>
                    <a:lstStyle/>
                    <a:p>
                      <a:pPr marL="0" marR="0" algn="ctr">
                        <a:spcBef>
                          <a:spcPts val="0"/>
                        </a:spcBef>
                        <a:spcAft>
                          <a:spcPts val="0"/>
                        </a:spcAft>
                      </a:pPr>
                      <a:r>
                        <a:rPr lang="en-US" sz="1000" b="1" dirty="0" smtClean="0">
                          <a:latin typeface="Century Gothic"/>
                          <a:ea typeface="Times New Roman"/>
                          <a:cs typeface="Arial"/>
                        </a:rPr>
                        <a:t>20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22</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23</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smtClean="0">
                          <a:latin typeface="Century Gothic"/>
                          <a:ea typeface="Times New Roman"/>
                          <a:cs typeface="Arial"/>
                        </a:rPr>
                        <a:t>24</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b="1" dirty="0" smtClean="0">
                          <a:latin typeface="Century Gothic"/>
                          <a:ea typeface="Times New Roman"/>
                          <a:cs typeface="Arial"/>
                        </a:rPr>
                        <a:t>25</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b="1" dirty="0" smtClean="0">
                          <a:latin typeface="Century Gothic"/>
                          <a:ea typeface="Times New Roman"/>
                          <a:cs typeface="Arial"/>
                        </a:rPr>
                        <a:t>26</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5"/>
                  </a:ext>
                </a:extLst>
              </a:tr>
              <a:tr h="173076">
                <a:tc>
                  <a:txBody>
                    <a:bodyPr/>
                    <a:lstStyle/>
                    <a:p>
                      <a:pPr marL="0" marR="0" algn="ctr">
                        <a:spcBef>
                          <a:spcPts val="0"/>
                        </a:spcBef>
                        <a:spcAft>
                          <a:spcPts val="0"/>
                        </a:spcAft>
                      </a:pPr>
                      <a:r>
                        <a:rPr lang="en-US" sz="1000" b="1" dirty="0" smtClean="0">
                          <a:latin typeface="Century Gothic"/>
                          <a:ea typeface="Times New Roman"/>
                          <a:cs typeface="Arial"/>
                        </a:rPr>
                        <a:t>27</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r>
                        <a:rPr lang="en-US" sz="1000" b="1" dirty="0" smtClean="0">
                          <a:latin typeface="Century Gothic"/>
                          <a:ea typeface="Times New Roman"/>
                          <a:cs typeface="Arial"/>
                        </a:rPr>
                        <a:t>28</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r>
                        <a:rPr lang="en-US" sz="1000" b="1" dirty="0" smtClean="0">
                          <a:latin typeface="Century Gothic"/>
                          <a:ea typeface="Times New Roman"/>
                          <a:cs typeface="Arial"/>
                        </a:rPr>
                        <a:t>29</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r>
                        <a:rPr lang="en-US" sz="1000" b="1" dirty="0" smtClean="0">
                          <a:latin typeface="Century Gothic"/>
                          <a:ea typeface="Times New Roman"/>
                          <a:cs typeface="Arial"/>
                        </a:rPr>
                        <a:t>30</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r>
                        <a:rPr lang="en-US" sz="1000" b="1" dirty="0" smtClean="0">
                          <a:latin typeface="Century Gothic"/>
                          <a:ea typeface="Times New Roman"/>
                          <a:cs typeface="Arial"/>
                        </a:rPr>
                        <a:t>31</a:t>
                      </a: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6"/>
                  </a:ext>
                </a:extLst>
              </a:tr>
              <a:tr h="173076">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dirty="0">
                        <a:latin typeface="Century Gothic"/>
                        <a:ea typeface="Times New Roman"/>
                        <a:cs typeface="Arial"/>
                      </a:endParaRPr>
                    </a:p>
                  </a:txBody>
                  <a:tcPr marL="49161" marR="49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grpSp>
        <p:nvGrpSpPr>
          <p:cNvPr id="31" name="Group 30"/>
          <p:cNvGrpSpPr/>
          <p:nvPr/>
        </p:nvGrpSpPr>
        <p:grpSpPr>
          <a:xfrm>
            <a:off x="133600" y="6606931"/>
            <a:ext cx="1715926" cy="215444"/>
            <a:chOff x="228600" y="6643048"/>
            <a:chExt cx="1715926" cy="215444"/>
          </a:xfrm>
        </p:grpSpPr>
        <p:sp>
          <p:nvSpPr>
            <p:cNvPr id="32" name="TextBox 31"/>
            <p:cNvSpPr txBox="1"/>
            <p:nvPr/>
          </p:nvSpPr>
          <p:spPr>
            <a:xfrm>
              <a:off x="304800" y="6643048"/>
              <a:ext cx="1639726" cy="215444"/>
            </a:xfrm>
            <a:prstGeom prst="rect">
              <a:avLst/>
            </a:prstGeom>
            <a:noFill/>
          </p:spPr>
          <p:txBody>
            <a:bodyPr wrap="none" rtlCol="0">
              <a:spAutoFit/>
            </a:bodyPr>
            <a:lstStyle/>
            <a:p>
              <a:r>
                <a:rPr lang="en-US" sz="800" dirty="0"/>
                <a:t>Note: denotes HNA holiday/shutdown </a:t>
              </a:r>
            </a:p>
          </p:txBody>
        </p:sp>
        <p:sp>
          <p:nvSpPr>
            <p:cNvPr id="34" name="Rectangle 33"/>
            <p:cNvSpPr/>
            <p:nvPr/>
          </p:nvSpPr>
          <p:spPr>
            <a:xfrm>
              <a:off x="228600" y="6691952"/>
              <a:ext cx="112874" cy="97032"/>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6378222" y="-17577"/>
            <a:ext cx="2765778" cy="7094250"/>
          </a:xfrm>
          <a:prstGeom prst="rect">
            <a:avLst/>
          </a:prstGeom>
          <a:noFill/>
        </p:spPr>
        <p:txBody>
          <a:bodyPr wrap="square" rtlCol="0">
            <a:spAutoFit/>
          </a:bodyPr>
          <a:lstStyle/>
          <a:p>
            <a:r>
              <a:rPr lang="en-US" sz="1200" b="1" u="sng" dirty="0" smtClean="0">
                <a:solidFill>
                  <a:srgbClr val="FF0000"/>
                </a:solidFill>
                <a:latin typeface="Arial" pitchFamily="34" charset="0"/>
                <a:cs typeface="Arial" pitchFamily="34" charset="0"/>
              </a:rPr>
              <a:t>SARG</a:t>
            </a:r>
          </a:p>
          <a:p>
            <a:r>
              <a:rPr lang="en-US" sz="1050" b="1" dirty="0" smtClean="0">
                <a:solidFill>
                  <a:srgbClr val="FF0000"/>
                </a:solidFill>
                <a:latin typeface="Arial" pitchFamily="34" charset="0"/>
                <a:cs typeface="Arial" pitchFamily="34" charset="0"/>
              </a:rPr>
              <a:t>2/6: Am. Honda, Troy OH</a:t>
            </a:r>
          </a:p>
          <a:p>
            <a:r>
              <a:rPr lang="en-US" sz="1050" b="1" dirty="0" smtClean="0">
                <a:solidFill>
                  <a:srgbClr val="FF0000"/>
                </a:solidFill>
                <a:latin typeface="Arial" pitchFamily="34" charset="0"/>
                <a:cs typeface="Arial" pitchFamily="34" charset="0"/>
              </a:rPr>
              <a:t>5/12: Lean Conference, Covington KY</a:t>
            </a:r>
          </a:p>
          <a:p>
            <a:r>
              <a:rPr lang="en-US" sz="1050" dirty="0" smtClean="0">
                <a:solidFill>
                  <a:srgbClr val="FF0000"/>
                </a:solidFill>
                <a:latin typeface="Arial" pitchFamily="34" charset="0"/>
                <a:cs typeface="Arial" pitchFamily="34" charset="0"/>
              </a:rPr>
              <a:t>8/13: Skype Update Call</a:t>
            </a:r>
          </a:p>
          <a:p>
            <a:r>
              <a:rPr lang="en-US" sz="1050" b="1" dirty="0" smtClean="0">
                <a:solidFill>
                  <a:srgbClr val="FF0000"/>
                </a:solidFill>
                <a:latin typeface="Arial" pitchFamily="34" charset="0"/>
                <a:cs typeface="Arial" pitchFamily="34" charset="0"/>
              </a:rPr>
              <a:t>9/24-25: Law Review, Columbus OH</a:t>
            </a:r>
          </a:p>
          <a:p>
            <a:r>
              <a:rPr lang="en-US" sz="1050" b="1" dirty="0" smtClean="0">
                <a:solidFill>
                  <a:srgbClr val="FF0000"/>
                </a:solidFill>
                <a:latin typeface="Arial" pitchFamily="34" charset="0"/>
                <a:cs typeface="Arial" pitchFamily="34" charset="0"/>
              </a:rPr>
              <a:t>11/19: TS Tech or Midwest </a:t>
            </a:r>
            <a:r>
              <a:rPr lang="en-US" sz="1050" b="1" dirty="0" err="1" smtClean="0">
                <a:solidFill>
                  <a:srgbClr val="FF0000"/>
                </a:solidFill>
                <a:latin typeface="Arial" pitchFamily="34" charset="0"/>
                <a:cs typeface="Arial" pitchFamily="34" charset="0"/>
              </a:rPr>
              <a:t>Exp</a:t>
            </a:r>
            <a:r>
              <a:rPr lang="en-US" sz="1050" b="1" dirty="0" smtClean="0">
                <a:solidFill>
                  <a:srgbClr val="FF0000"/>
                </a:solidFill>
                <a:latin typeface="Arial" pitchFamily="34" charset="0"/>
                <a:cs typeface="Arial" pitchFamily="34" charset="0"/>
              </a:rPr>
              <a:t> (</a:t>
            </a:r>
            <a:r>
              <a:rPr lang="en-US" sz="1050" b="1" dirty="0" err="1" smtClean="0">
                <a:solidFill>
                  <a:srgbClr val="FF0000"/>
                </a:solidFill>
                <a:latin typeface="Arial" pitchFamily="34" charset="0"/>
                <a:cs typeface="Arial" pitchFamily="34" charset="0"/>
              </a:rPr>
              <a:t>tnt</a:t>
            </a:r>
            <a:r>
              <a:rPr lang="en-US" sz="1050" b="1" dirty="0" smtClean="0">
                <a:solidFill>
                  <a:srgbClr val="FF0000"/>
                </a:solidFill>
                <a:latin typeface="Arial" pitchFamily="34" charset="0"/>
                <a:cs typeface="Arial" pitchFamily="34" charset="0"/>
              </a:rPr>
              <a:t>)</a:t>
            </a:r>
            <a:endParaRPr lang="en-US" sz="1050" b="1" dirty="0">
              <a:solidFill>
                <a:srgbClr val="FF0000"/>
              </a:solidFill>
              <a:latin typeface="Arial" pitchFamily="34" charset="0"/>
              <a:cs typeface="Arial" pitchFamily="34" charset="0"/>
            </a:endParaRPr>
          </a:p>
          <a:p>
            <a:endParaRPr lang="en-US" sz="600" dirty="0">
              <a:solidFill>
                <a:srgbClr val="FF0000"/>
              </a:solidFill>
              <a:latin typeface="Arial" pitchFamily="34" charset="0"/>
              <a:cs typeface="Arial" pitchFamily="34" charset="0"/>
            </a:endParaRPr>
          </a:p>
          <a:p>
            <a:r>
              <a:rPr lang="en-US" sz="1200" b="1" u="sng" dirty="0" smtClean="0">
                <a:solidFill>
                  <a:srgbClr val="00B050"/>
                </a:solidFill>
                <a:latin typeface="Arial" pitchFamily="34" charset="0"/>
                <a:cs typeface="Arial" pitchFamily="34" charset="0"/>
              </a:rPr>
              <a:t>SSARG</a:t>
            </a:r>
          </a:p>
          <a:p>
            <a:r>
              <a:rPr lang="en-US" sz="1050" b="1" dirty="0" smtClean="0">
                <a:solidFill>
                  <a:srgbClr val="00B050"/>
                </a:solidFill>
                <a:latin typeface="Arial" pitchFamily="34" charset="0"/>
                <a:cs typeface="Arial" pitchFamily="34" charset="0"/>
              </a:rPr>
              <a:t>3/11: SE Law Review, Columbia SC</a:t>
            </a:r>
          </a:p>
          <a:p>
            <a:r>
              <a:rPr lang="en-US" sz="1050" b="1" dirty="0" smtClean="0">
                <a:solidFill>
                  <a:srgbClr val="00B050"/>
                </a:solidFill>
                <a:latin typeface="Arial" pitchFamily="34" charset="0"/>
                <a:cs typeface="Arial" pitchFamily="34" charset="0"/>
              </a:rPr>
              <a:t>4/7: Burr Forman, Birmingham, AL</a:t>
            </a:r>
          </a:p>
          <a:p>
            <a:r>
              <a:rPr lang="en-US" sz="1050" dirty="0" smtClean="0">
                <a:solidFill>
                  <a:srgbClr val="00B050"/>
                </a:solidFill>
                <a:latin typeface="Arial" pitchFamily="34" charset="0"/>
                <a:cs typeface="Arial" pitchFamily="34" charset="0"/>
              </a:rPr>
              <a:t>6/18: Skype Update Call</a:t>
            </a:r>
          </a:p>
          <a:p>
            <a:r>
              <a:rPr lang="en-US" sz="1050" b="1" dirty="0" smtClean="0">
                <a:solidFill>
                  <a:srgbClr val="00B050"/>
                </a:solidFill>
                <a:latin typeface="Arial" pitchFamily="34" charset="0"/>
                <a:cs typeface="Arial" pitchFamily="34" charset="0"/>
              </a:rPr>
              <a:t>9/2: @HSC</a:t>
            </a:r>
          </a:p>
          <a:p>
            <a:r>
              <a:rPr lang="en-US" sz="1050" b="1" dirty="0" smtClean="0">
                <a:solidFill>
                  <a:srgbClr val="00B050"/>
                </a:solidFill>
                <a:latin typeface="Arial" pitchFamily="34" charset="0"/>
                <a:cs typeface="Arial" pitchFamily="34" charset="0"/>
              </a:rPr>
              <a:t>12/1-3: Meeting &amp; Law Review, Nashville TN</a:t>
            </a:r>
            <a:endParaRPr lang="en-US" sz="1050" b="1" dirty="0">
              <a:solidFill>
                <a:srgbClr val="00B050"/>
              </a:solidFill>
              <a:latin typeface="Arial" pitchFamily="34" charset="0"/>
              <a:cs typeface="Arial" pitchFamily="34" charset="0"/>
            </a:endParaRPr>
          </a:p>
          <a:p>
            <a:endParaRPr lang="en-US" sz="600" dirty="0">
              <a:solidFill>
                <a:srgbClr val="00B050"/>
              </a:solidFill>
              <a:latin typeface="Arial" pitchFamily="34" charset="0"/>
              <a:cs typeface="Arial" pitchFamily="34" charset="0"/>
            </a:endParaRPr>
          </a:p>
          <a:p>
            <a:r>
              <a:rPr lang="en-US" sz="1200" b="1" u="sng" dirty="0" smtClean="0">
                <a:solidFill>
                  <a:srgbClr val="0070C0"/>
                </a:solidFill>
                <a:latin typeface="Arial" pitchFamily="34" charset="0"/>
                <a:cs typeface="Arial" pitchFamily="34" charset="0"/>
              </a:rPr>
              <a:t>MSARG</a:t>
            </a:r>
          </a:p>
          <a:p>
            <a:r>
              <a:rPr lang="en-US" sz="1050" b="1" dirty="0" smtClean="0">
                <a:solidFill>
                  <a:srgbClr val="0070C0"/>
                </a:solidFill>
                <a:latin typeface="Arial" pitchFamily="34" charset="0"/>
                <a:cs typeface="Arial" pitchFamily="34" charset="0"/>
              </a:rPr>
              <a:t>3/25: TBD</a:t>
            </a:r>
          </a:p>
          <a:p>
            <a:r>
              <a:rPr lang="en-US" sz="1050" dirty="0" smtClean="0">
                <a:solidFill>
                  <a:srgbClr val="0070C0"/>
                </a:solidFill>
                <a:latin typeface="Arial" pitchFamily="34" charset="0"/>
                <a:cs typeface="Arial" pitchFamily="34" charset="0"/>
              </a:rPr>
              <a:t>6/3: TBD (Supplier/QH Run)</a:t>
            </a:r>
          </a:p>
          <a:p>
            <a:r>
              <a:rPr lang="en-US" sz="1050" b="1" dirty="0" smtClean="0">
                <a:solidFill>
                  <a:srgbClr val="0070C0"/>
                </a:solidFill>
                <a:latin typeface="Arial" pitchFamily="34" charset="0"/>
                <a:cs typeface="Arial" pitchFamily="34" charset="0"/>
              </a:rPr>
              <a:t>9/9-10: Meeting &amp; Law Review @HDM, Celaya</a:t>
            </a:r>
          </a:p>
          <a:p>
            <a:r>
              <a:rPr lang="en-US" sz="600" dirty="0" smtClean="0">
                <a:solidFill>
                  <a:srgbClr val="0070C0"/>
                </a:solidFill>
                <a:latin typeface="Arial" pitchFamily="34" charset="0"/>
                <a:cs typeface="Arial" pitchFamily="34" charset="0"/>
              </a:rPr>
              <a:t> </a:t>
            </a:r>
            <a:endParaRPr lang="en-US" sz="600" dirty="0">
              <a:solidFill>
                <a:srgbClr val="0070C0"/>
              </a:solidFill>
              <a:latin typeface="Arial" pitchFamily="34" charset="0"/>
              <a:cs typeface="Arial" pitchFamily="34" charset="0"/>
            </a:endParaRPr>
          </a:p>
          <a:p>
            <a:r>
              <a:rPr lang="en-US" sz="1200" b="1" u="sng" dirty="0" smtClean="0">
                <a:solidFill>
                  <a:srgbClr val="7030A0"/>
                </a:solidFill>
                <a:latin typeface="Arial" pitchFamily="34" charset="0"/>
                <a:cs typeface="Arial" pitchFamily="34" charset="0"/>
              </a:rPr>
              <a:t>NSARG</a:t>
            </a:r>
          </a:p>
          <a:p>
            <a:r>
              <a:rPr lang="en-US" sz="1050" b="1" dirty="0" smtClean="0">
                <a:solidFill>
                  <a:srgbClr val="7030A0"/>
                </a:solidFill>
                <a:latin typeface="Arial" pitchFamily="34" charset="0"/>
                <a:cs typeface="Arial" pitchFamily="34" charset="0"/>
              </a:rPr>
              <a:t>2/20: </a:t>
            </a:r>
            <a:r>
              <a:rPr lang="en-US" sz="1050" b="1" dirty="0" err="1" smtClean="0">
                <a:solidFill>
                  <a:srgbClr val="7030A0"/>
                </a:solidFill>
                <a:latin typeface="Arial" pitchFamily="34" charset="0"/>
                <a:cs typeface="Arial" pitchFamily="34" charset="0"/>
              </a:rPr>
              <a:t>Kumi</a:t>
            </a:r>
            <a:r>
              <a:rPr lang="en-US" sz="1050" b="1" dirty="0" smtClean="0">
                <a:solidFill>
                  <a:srgbClr val="7030A0"/>
                </a:solidFill>
                <a:latin typeface="Arial" pitchFamily="34" charset="0"/>
                <a:cs typeface="Arial" pitchFamily="34" charset="0"/>
              </a:rPr>
              <a:t> Canada, Bradford</a:t>
            </a:r>
          </a:p>
          <a:p>
            <a:r>
              <a:rPr lang="en-US" sz="1050" b="1" dirty="0" smtClean="0">
                <a:solidFill>
                  <a:srgbClr val="7030A0"/>
                </a:solidFill>
                <a:latin typeface="Arial" pitchFamily="34" charset="0"/>
                <a:cs typeface="Arial" pitchFamily="34" charset="0"/>
              </a:rPr>
              <a:t>4/28: TBD, Niagara-on-the-Lake</a:t>
            </a:r>
          </a:p>
          <a:p>
            <a:r>
              <a:rPr lang="en-US" sz="1050" b="1" dirty="0" smtClean="0">
                <a:solidFill>
                  <a:srgbClr val="7030A0"/>
                </a:solidFill>
                <a:latin typeface="Arial" pitchFamily="34" charset="0"/>
                <a:cs typeface="Arial" pitchFamily="34" charset="0"/>
              </a:rPr>
              <a:t>8/20: TBD</a:t>
            </a:r>
          </a:p>
          <a:p>
            <a:r>
              <a:rPr lang="en-US" sz="1050" b="1" dirty="0" smtClean="0">
                <a:solidFill>
                  <a:srgbClr val="7030A0"/>
                </a:solidFill>
                <a:latin typeface="Arial" pitchFamily="34" charset="0"/>
                <a:cs typeface="Arial" pitchFamily="34" charset="0"/>
              </a:rPr>
              <a:t>11/17-18: Meeting &amp; Law Review, Markham ON</a:t>
            </a:r>
            <a:endParaRPr lang="en-US" sz="1050" b="1" u="sng" dirty="0">
              <a:solidFill>
                <a:srgbClr val="7030A0"/>
              </a:solidFill>
              <a:latin typeface="Arial" pitchFamily="34" charset="0"/>
              <a:cs typeface="Arial" pitchFamily="34" charset="0"/>
            </a:endParaRPr>
          </a:p>
          <a:p>
            <a:endParaRPr lang="en-US" sz="600" dirty="0">
              <a:solidFill>
                <a:srgbClr val="7030A0"/>
              </a:solidFill>
              <a:effectLst>
                <a:outerShdw blurRad="38100" dist="38100" dir="2700000" algn="tl">
                  <a:srgbClr val="000000">
                    <a:alpha val="43137"/>
                  </a:srgbClr>
                </a:outerShdw>
              </a:effectLst>
              <a:latin typeface="Arial" pitchFamily="34" charset="0"/>
              <a:cs typeface="Arial" pitchFamily="34" charset="0"/>
            </a:endParaRPr>
          </a:p>
          <a:p>
            <a:r>
              <a:rPr lang="en-US" sz="1100" b="1" u="sng" dirty="0" smtClean="0">
                <a:solidFill>
                  <a:schemeClr val="accent6"/>
                </a:solidFill>
                <a:latin typeface="Arial" pitchFamily="34" charset="0"/>
                <a:cs typeface="Arial" pitchFamily="34" charset="0"/>
              </a:rPr>
              <a:t>CAN/HOST</a:t>
            </a:r>
          </a:p>
          <a:p>
            <a:r>
              <a:rPr lang="en-US" sz="1050" dirty="0">
                <a:solidFill>
                  <a:schemeClr val="accent6"/>
                </a:solidFill>
                <a:latin typeface="Arial" pitchFamily="34" charset="0"/>
                <a:cs typeface="Arial" pitchFamily="34" charset="0"/>
              </a:rPr>
              <a:t>2/11: SCAN/SHOST, AIDT</a:t>
            </a:r>
          </a:p>
          <a:p>
            <a:r>
              <a:rPr lang="en-US" sz="1050" dirty="0">
                <a:solidFill>
                  <a:schemeClr val="accent6"/>
                </a:solidFill>
                <a:latin typeface="Arial" pitchFamily="34" charset="0"/>
                <a:cs typeface="Arial" pitchFamily="34" charset="0"/>
              </a:rPr>
              <a:t>2/12-13: Southern Skill Summit, AIDT</a:t>
            </a:r>
          </a:p>
          <a:p>
            <a:r>
              <a:rPr lang="en-US" sz="1050" dirty="0">
                <a:solidFill>
                  <a:schemeClr val="accent6"/>
                </a:solidFill>
                <a:latin typeface="Arial" pitchFamily="34" charset="0"/>
                <a:cs typeface="Arial" pitchFamily="34" charset="0"/>
              </a:rPr>
              <a:t>4/2: Central HOST, HHC</a:t>
            </a:r>
          </a:p>
          <a:p>
            <a:r>
              <a:rPr lang="en-US" sz="1050" dirty="0">
                <a:solidFill>
                  <a:schemeClr val="accent6"/>
                </a:solidFill>
                <a:latin typeface="Arial" pitchFamily="34" charset="0"/>
                <a:cs typeface="Arial" pitchFamily="34" charset="0"/>
              </a:rPr>
              <a:t>4/28-30: CAN Spring </a:t>
            </a:r>
            <a:r>
              <a:rPr lang="en-US" sz="1050" dirty="0" err="1">
                <a:solidFill>
                  <a:schemeClr val="accent6"/>
                </a:solidFill>
                <a:latin typeface="Arial" pitchFamily="34" charset="0"/>
                <a:cs typeface="Arial" pitchFamily="34" charset="0"/>
              </a:rPr>
              <a:t>Conf</a:t>
            </a:r>
            <a:r>
              <a:rPr lang="en-US" sz="1050" dirty="0">
                <a:solidFill>
                  <a:schemeClr val="accent6"/>
                </a:solidFill>
                <a:latin typeface="Arial" pitchFamily="34" charset="0"/>
                <a:cs typeface="Arial" pitchFamily="34" charset="0"/>
              </a:rPr>
              <a:t>, Niagara </a:t>
            </a:r>
            <a:r>
              <a:rPr lang="en-US" sz="1050" dirty="0" smtClean="0">
                <a:solidFill>
                  <a:schemeClr val="accent6"/>
                </a:solidFill>
                <a:latin typeface="Arial" pitchFamily="34" charset="0"/>
                <a:cs typeface="Arial" pitchFamily="34" charset="0"/>
              </a:rPr>
              <a:t>ONT</a:t>
            </a:r>
          </a:p>
          <a:p>
            <a:r>
              <a:rPr lang="en-US" sz="1050" dirty="0">
                <a:solidFill>
                  <a:schemeClr val="accent6"/>
                </a:solidFill>
                <a:latin typeface="Arial" pitchFamily="34" charset="0"/>
                <a:cs typeface="Arial" pitchFamily="34" charset="0"/>
              </a:rPr>
              <a:t>8/6: NCAN/NHOST, TBD ONT</a:t>
            </a:r>
          </a:p>
          <a:p>
            <a:r>
              <a:rPr lang="en-US" sz="1050" dirty="0">
                <a:solidFill>
                  <a:schemeClr val="accent6"/>
                </a:solidFill>
                <a:latin typeface="Arial" pitchFamily="34" charset="0"/>
                <a:cs typeface="Arial" pitchFamily="34" charset="0"/>
              </a:rPr>
              <a:t>8/19-20: Central Skill Summit, HHC</a:t>
            </a:r>
          </a:p>
          <a:p>
            <a:r>
              <a:rPr lang="en-US" sz="1050" dirty="0">
                <a:solidFill>
                  <a:schemeClr val="accent6"/>
                </a:solidFill>
                <a:latin typeface="Arial" pitchFamily="34" charset="0"/>
                <a:cs typeface="Arial" pitchFamily="34" charset="0"/>
              </a:rPr>
              <a:t>9/29-10/1: CAN Fall </a:t>
            </a:r>
            <a:r>
              <a:rPr lang="en-US" sz="1050" dirty="0" err="1">
                <a:solidFill>
                  <a:schemeClr val="accent6"/>
                </a:solidFill>
                <a:latin typeface="Arial" pitchFamily="34" charset="0"/>
                <a:cs typeface="Arial" pitchFamily="34" charset="0"/>
              </a:rPr>
              <a:t>Conf</a:t>
            </a:r>
            <a:r>
              <a:rPr lang="en-US" sz="1050" dirty="0">
                <a:solidFill>
                  <a:schemeClr val="accent6"/>
                </a:solidFill>
                <a:latin typeface="Arial" pitchFamily="34" charset="0"/>
                <a:cs typeface="Arial" pitchFamily="34" charset="0"/>
              </a:rPr>
              <a:t>, Knoxville TN</a:t>
            </a:r>
          </a:p>
          <a:p>
            <a:r>
              <a:rPr lang="en-US" sz="1050" dirty="0">
                <a:solidFill>
                  <a:schemeClr val="accent6"/>
                </a:solidFill>
                <a:latin typeface="Arial" pitchFamily="34" charset="0"/>
                <a:cs typeface="Arial" pitchFamily="34" charset="0"/>
              </a:rPr>
              <a:t>10/16: Central HOST, TBD </a:t>
            </a:r>
            <a:r>
              <a:rPr lang="en-US" sz="1050" dirty="0" smtClean="0">
                <a:solidFill>
                  <a:schemeClr val="accent6"/>
                </a:solidFill>
                <a:latin typeface="Arial" pitchFamily="34" charset="0"/>
                <a:cs typeface="Arial" pitchFamily="34" charset="0"/>
              </a:rPr>
              <a:t>OH</a:t>
            </a:r>
          </a:p>
          <a:p>
            <a:r>
              <a:rPr lang="en-US" sz="1050" dirty="0" smtClean="0">
                <a:solidFill>
                  <a:schemeClr val="accent6"/>
                </a:solidFill>
                <a:latin typeface="Arial" pitchFamily="34" charset="0"/>
                <a:cs typeface="Arial" pitchFamily="34" charset="0"/>
              </a:rPr>
              <a:t>10/19-23: NAB </a:t>
            </a:r>
            <a:r>
              <a:rPr lang="en-US" sz="1050" dirty="0" err="1" smtClean="0">
                <a:solidFill>
                  <a:schemeClr val="accent6"/>
                </a:solidFill>
                <a:latin typeface="Arial" pitchFamily="34" charset="0"/>
                <a:cs typeface="Arial" pitchFamily="34" charset="0"/>
              </a:rPr>
              <a:t>Conf</a:t>
            </a:r>
            <a:r>
              <a:rPr lang="en-US" sz="1050" dirty="0" smtClean="0">
                <a:solidFill>
                  <a:schemeClr val="accent6"/>
                </a:solidFill>
                <a:latin typeface="Arial" pitchFamily="34" charset="0"/>
                <a:cs typeface="Arial" pitchFamily="34" charset="0"/>
              </a:rPr>
              <a:t>, North Carolina</a:t>
            </a:r>
            <a:endParaRPr lang="en-US" sz="1050" dirty="0">
              <a:solidFill>
                <a:schemeClr val="accent6"/>
              </a:solidFill>
              <a:latin typeface="Arial" pitchFamily="34" charset="0"/>
              <a:cs typeface="Arial" pitchFamily="34" charset="0"/>
            </a:endParaRPr>
          </a:p>
          <a:p>
            <a:endParaRPr lang="en-US" sz="1200" b="1" u="sng" dirty="0" smtClean="0">
              <a:solidFill>
                <a:schemeClr val="accent6"/>
              </a:solidFill>
              <a:latin typeface="Arial" pitchFamily="34" charset="0"/>
              <a:cs typeface="Arial" pitchFamily="34" charset="0"/>
            </a:endParaRPr>
          </a:p>
          <a:p>
            <a:r>
              <a:rPr lang="en-US" sz="1200" b="1" u="sng" dirty="0" smtClean="0">
                <a:solidFill>
                  <a:srgbClr val="000000"/>
                </a:solidFill>
                <a:latin typeface="Arial" pitchFamily="34" charset="0"/>
                <a:cs typeface="Arial" pitchFamily="34" charset="0"/>
              </a:rPr>
              <a:t>OTHER</a:t>
            </a:r>
          </a:p>
          <a:p>
            <a:r>
              <a:rPr lang="en-US" sz="1050" dirty="0" smtClean="0">
                <a:solidFill>
                  <a:srgbClr val="000000"/>
                </a:solidFill>
                <a:latin typeface="Arial" pitchFamily="34" charset="0"/>
                <a:cs typeface="Arial" pitchFamily="34" charset="0"/>
              </a:rPr>
              <a:t>5/3-5: CUE Spring </a:t>
            </a:r>
            <a:r>
              <a:rPr lang="en-US" sz="1050" dirty="0" err="1" smtClean="0">
                <a:solidFill>
                  <a:srgbClr val="000000"/>
                </a:solidFill>
                <a:latin typeface="Arial" pitchFamily="34" charset="0"/>
                <a:cs typeface="Arial" pitchFamily="34" charset="0"/>
              </a:rPr>
              <a:t>Conf</a:t>
            </a:r>
            <a:r>
              <a:rPr lang="en-US" sz="1050" dirty="0" smtClean="0">
                <a:solidFill>
                  <a:srgbClr val="000000"/>
                </a:solidFill>
                <a:latin typeface="Arial" pitchFamily="34" charset="0"/>
                <a:cs typeface="Arial" pitchFamily="34" charset="0"/>
              </a:rPr>
              <a:t>, New Orleans LA</a:t>
            </a:r>
          </a:p>
          <a:p>
            <a:r>
              <a:rPr lang="en-US" sz="1050" dirty="0" smtClean="0">
                <a:solidFill>
                  <a:srgbClr val="000000"/>
                </a:solidFill>
                <a:latin typeface="Arial" pitchFamily="34" charset="0"/>
                <a:cs typeface="Arial" pitchFamily="34" charset="0"/>
              </a:rPr>
              <a:t>6/28-7/1: SHRM </a:t>
            </a:r>
            <a:r>
              <a:rPr lang="en-US" sz="1050" dirty="0" err="1" smtClean="0">
                <a:solidFill>
                  <a:srgbClr val="000000"/>
                </a:solidFill>
                <a:latin typeface="Arial" pitchFamily="34" charset="0"/>
                <a:cs typeface="Arial" pitchFamily="34" charset="0"/>
              </a:rPr>
              <a:t>Conf</a:t>
            </a:r>
            <a:r>
              <a:rPr lang="en-US" sz="1050" dirty="0" smtClean="0">
                <a:solidFill>
                  <a:srgbClr val="000000"/>
                </a:solidFill>
                <a:latin typeface="Arial" pitchFamily="34" charset="0"/>
                <a:cs typeface="Arial" pitchFamily="34" charset="0"/>
              </a:rPr>
              <a:t>, San Diego CA</a:t>
            </a:r>
          </a:p>
          <a:p>
            <a:r>
              <a:rPr lang="en-US" sz="1050" dirty="0" smtClean="0">
                <a:solidFill>
                  <a:srgbClr val="000000"/>
                </a:solidFill>
                <a:latin typeface="Arial" pitchFamily="34" charset="0"/>
                <a:cs typeface="Arial" pitchFamily="34" charset="0"/>
              </a:rPr>
              <a:t>10/11-13: CUE Fall </a:t>
            </a:r>
            <a:r>
              <a:rPr lang="en-US" sz="1050" dirty="0" err="1" smtClean="0">
                <a:solidFill>
                  <a:srgbClr val="000000"/>
                </a:solidFill>
                <a:latin typeface="Arial" pitchFamily="34" charset="0"/>
                <a:cs typeface="Arial" pitchFamily="34" charset="0"/>
              </a:rPr>
              <a:t>Conf</a:t>
            </a:r>
            <a:r>
              <a:rPr lang="en-US" sz="1050" dirty="0" smtClean="0">
                <a:solidFill>
                  <a:srgbClr val="000000"/>
                </a:solidFill>
                <a:latin typeface="Arial" pitchFamily="34" charset="0"/>
                <a:cs typeface="Arial" pitchFamily="34" charset="0"/>
              </a:rPr>
              <a:t>, Louisville TN</a:t>
            </a:r>
            <a:endParaRPr lang="en-US" sz="1000" dirty="0">
              <a:latin typeface="Arial" pitchFamily="34" charset="0"/>
              <a:cs typeface="Arial" pitchFamily="34" charset="0"/>
            </a:endParaRPr>
          </a:p>
          <a:p>
            <a:endParaRPr lang="en-US" sz="1200" dirty="0">
              <a:latin typeface="Arial" pitchFamily="34" charset="0"/>
              <a:cs typeface="Arial" pitchFamily="34" charset="0"/>
            </a:endParaRPr>
          </a:p>
        </p:txBody>
      </p:sp>
      <p:sp>
        <p:nvSpPr>
          <p:cNvPr id="3" name="TextBox 2"/>
          <p:cNvSpPr txBox="1"/>
          <p:nvPr/>
        </p:nvSpPr>
        <p:spPr>
          <a:xfrm>
            <a:off x="2701380" y="602692"/>
            <a:ext cx="1156086"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Draft  12-3-19</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765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7451" y="328628"/>
            <a:ext cx="8130201" cy="6330593"/>
          </a:xfrm>
          <a:prstGeom prst="rect">
            <a:avLst/>
          </a:prstGeom>
        </p:spPr>
      </p:pic>
    </p:spTree>
    <p:extLst>
      <p:ext uri="{BB962C8B-B14F-4D97-AF65-F5344CB8AC3E}">
        <p14:creationId xmlns:p14="http://schemas.microsoft.com/office/powerpoint/2010/main" val="3119670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1825</TotalTime>
  <Words>2266</Words>
  <Application>Microsoft Office PowerPoint</Application>
  <PresentationFormat>On-screen Show (4:3)</PresentationFormat>
  <Paragraphs>693</Paragraphs>
  <Slides>19</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Meiryo UI</vt:lpstr>
      <vt:lpstr>Arial</vt:lpstr>
      <vt:lpstr>Arial Narrow</vt:lpstr>
      <vt:lpstr>Calibri</vt:lpstr>
      <vt:lpstr>Calibri Light</vt:lpstr>
      <vt:lpstr>Century Gothic</vt:lpstr>
      <vt:lpstr>HGPSoeiKakugothicUB</vt:lpstr>
      <vt:lpstr>HGSSoeiKakugothicUB</vt:lpstr>
      <vt:lpstr>Perpetua</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vector>
  </TitlesOfParts>
  <Company>Honda North America,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Easton</dc:creator>
  <cp:lastModifiedBy>Patrick Easton</cp:lastModifiedBy>
  <cp:revision>76</cp:revision>
  <cp:lastPrinted>2018-10-15T18:47:15Z</cp:lastPrinted>
  <dcterms:created xsi:type="dcterms:W3CDTF">2018-08-17T18:55:23Z</dcterms:created>
  <dcterms:modified xsi:type="dcterms:W3CDTF">2020-02-05T23:37:26Z</dcterms:modified>
</cp:coreProperties>
</file>